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326" r:id="rId3"/>
    <p:sldId id="327" r:id="rId4"/>
    <p:sldId id="328" r:id="rId5"/>
    <p:sldId id="331" r:id="rId6"/>
    <p:sldId id="329" r:id="rId7"/>
    <p:sldId id="333" r:id="rId8"/>
    <p:sldId id="33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CCC"/>
    <a:srgbClr val="01A174"/>
    <a:srgbClr val="CCCDCC"/>
    <a:srgbClr val="EFA900"/>
    <a:srgbClr val="4DA900"/>
    <a:srgbClr val="51A902"/>
    <a:srgbClr val="FC038D"/>
    <a:srgbClr val="776DB8"/>
    <a:srgbClr val="766CB8"/>
    <a:srgbClr val="EA5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97"/>
    <p:restoredTop sz="94638"/>
  </p:normalViewPr>
  <p:slideViewPr>
    <p:cSldViewPr snapToGrid="0" snapToObjects="1">
      <p:cViewPr>
        <p:scale>
          <a:sx n="78" d="100"/>
          <a:sy n="78" d="100"/>
        </p:scale>
        <p:origin x="-2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2236C-C947-214F-8906-DCD763A3C485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8AD03-908B-6240-872D-F206698DC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08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306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50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77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29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50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87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130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33C1C-9DDF-C348-80A9-C9172727C11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74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2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6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1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3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7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34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3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BBACC-0C70-1547-8182-4A61F7664A00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774AF-C657-9D41-8C57-B734D8157D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4.wdp"/><Relationship Id="rId18" Type="http://schemas.openxmlformats.org/officeDocument/2006/relationships/image" Target="../media/image12.emf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microsoft.com/office/2007/relationships/hdphoto" Target="../media/hdphoto6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emf"/><Relationship Id="rId15" Type="http://schemas.microsoft.com/office/2007/relationships/hdphoto" Target="../media/hdphoto5.wdp"/><Relationship Id="rId10" Type="http://schemas.openxmlformats.org/officeDocument/2006/relationships/image" Target="../media/image8.png"/><Relationship Id="rId19" Type="http://schemas.openxmlformats.org/officeDocument/2006/relationships/image" Target="../media/image13.emf"/><Relationship Id="rId4" Type="http://schemas.openxmlformats.org/officeDocument/2006/relationships/image" Target="../media/image4.emf"/><Relationship Id="rId9" Type="http://schemas.microsoft.com/office/2007/relationships/hdphoto" Target="../media/hdphoto2.wdp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62" y="1417563"/>
            <a:ext cx="10618838" cy="2683284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Quality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and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results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of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meta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-analyses on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crop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diversification</a:t>
            </a:r>
            <a:r>
              <a:rPr lang="fr-FR" sz="4800" b="1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 txBox="1">
            <a:spLocks/>
          </p:cNvSpPr>
          <p:nvPr/>
        </p:nvSpPr>
        <p:spPr>
          <a:xfrm>
            <a:off x="0" y="3993680"/>
            <a:ext cx="12192000" cy="23081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Damien </a:t>
            </a:r>
            <a:r>
              <a:rPr lang="fr-FR" sz="2800" dirty="0" err="1"/>
              <a:t>Beillouin</a:t>
            </a:r>
            <a:r>
              <a:rPr lang="fr-FR" sz="2800" dirty="0"/>
              <a:t>, Tamara Ben-Ari, David </a:t>
            </a:r>
            <a:r>
              <a:rPr lang="fr-FR" sz="2800" dirty="0" err="1"/>
              <a:t>Makowski</a:t>
            </a:r>
            <a:endParaRPr lang="en-US" sz="23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0BFDF-69CD-404D-A0CD-736B996C4998}" type="slidenum">
              <a:rPr lang="fr-FR" smtClean="0"/>
              <a:t>1</a:t>
            </a:fld>
            <a:endParaRPr lang="fr-FR" dirty="0"/>
          </a:p>
        </p:txBody>
      </p:sp>
      <p:pic>
        <p:nvPicPr>
          <p:cNvPr id="5" name="Image 4" descr="Logotype-INRA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" y="52463"/>
            <a:ext cx="2820691" cy="1431933"/>
          </a:xfrm>
          <a:prstGeom prst="rect">
            <a:avLst/>
          </a:prstGeom>
        </p:spPr>
      </p:pic>
      <p:sp>
        <p:nvSpPr>
          <p:cNvPr id="7" name="AutoShape 2" descr="https://www.diverimpacts.net/fileadmin/diverimpacts/images/page/logo/logo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www.diverimpacts.net/fileadmin/diverimpacts/images/page/logo/logo.sv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mage result for diverimpact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08" y="64576"/>
            <a:ext cx="4204854" cy="14016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 txBox="1">
            <a:spLocks/>
          </p:cNvSpPr>
          <p:nvPr/>
        </p:nvSpPr>
        <p:spPr>
          <a:xfrm>
            <a:off x="609600" y="1844075"/>
            <a:ext cx="10618838" cy="26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2000" spc="-30" dirty="0" err="1">
                <a:solidFill>
                  <a:srgbClr val="000000"/>
                </a:solidFill>
                <a:latin typeface="Trebuchet MS"/>
                <a:cs typeface="Trebuchet MS"/>
              </a:rPr>
              <a:t>DiverImpact</a:t>
            </a:r>
            <a:r>
              <a:rPr lang="fr-FR" sz="2000" spc="-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fr-FR" sz="2000" spc="-30" dirty="0" err="1">
                <a:solidFill>
                  <a:srgbClr val="000000"/>
                </a:solidFill>
                <a:latin typeface="Trebuchet MS"/>
                <a:cs typeface="Trebuchet MS"/>
              </a:rPr>
              <a:t>task</a:t>
            </a:r>
            <a:r>
              <a:rPr lang="fr-FR" sz="2000" spc="-30" dirty="0">
                <a:solidFill>
                  <a:srgbClr val="000000"/>
                </a:solidFill>
                <a:latin typeface="Trebuchet MS"/>
                <a:cs typeface="Trebuchet MS"/>
              </a:rPr>
              <a:t> 1.3</a:t>
            </a:r>
            <a:endParaRPr lang="fr-FR" sz="2000" spc="-5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0426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1587062" y="0"/>
            <a:ext cx="1377906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0319" y="108638"/>
            <a:ext cx="11192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Crop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diversification </a:t>
            </a:r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around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the world</a:t>
            </a:r>
            <a:endParaRPr lang="fr-FR" sz="2800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97957" y="1146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3DADA-10E1-5541-9CC1-48CC951B0441}"/>
              </a:ext>
            </a:extLst>
          </p:cNvPr>
          <p:cNvSpPr/>
          <p:nvPr/>
        </p:nvSpPr>
        <p:spPr>
          <a:xfrm>
            <a:off x="395410" y="627619"/>
            <a:ext cx="6508536" cy="276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36429A2-DF94-764E-845B-C3CB82A59AB4}"/>
              </a:ext>
            </a:extLst>
          </p:cNvPr>
          <p:cNvSpPr txBox="1"/>
          <p:nvPr/>
        </p:nvSpPr>
        <p:spPr>
          <a:xfrm>
            <a:off x="1119913" y="745982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83 </a:t>
            </a:r>
            <a:r>
              <a:rPr lang="fr-FR" dirty="0"/>
              <a:t>COUNTRIES </a:t>
            </a:r>
            <a:r>
              <a:rPr lang="fr-FR" sz="1400" i="1" dirty="0"/>
              <a:t>(</a:t>
            </a:r>
            <a:r>
              <a:rPr lang="fr-FR" sz="1400" i="1" dirty="0" err="1"/>
              <a:t>with</a:t>
            </a:r>
            <a:r>
              <a:rPr lang="fr-FR" sz="1400" i="1" dirty="0"/>
              <a:t> &gt; 5 </a:t>
            </a:r>
            <a:r>
              <a:rPr lang="fr-FR" sz="1400" i="1" dirty="0" err="1"/>
              <a:t>individual</a:t>
            </a:r>
            <a:r>
              <a:rPr lang="fr-FR" sz="1400" i="1" dirty="0"/>
              <a:t> </a:t>
            </a:r>
            <a:r>
              <a:rPr lang="fr-FR" sz="1400" i="1" dirty="0" err="1"/>
              <a:t>experiments</a:t>
            </a:r>
            <a:r>
              <a:rPr lang="fr-FR" sz="1400" i="1" dirty="0"/>
              <a:t>)</a:t>
            </a:r>
            <a:endParaRPr lang="fr-FR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0465A49-362D-FD47-BA3E-60D102F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622288"/>
            <a:ext cx="668592" cy="59539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957317C-C9E2-2D4B-916E-80BB69923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89" t="28507" r="7107" b="34865"/>
          <a:stretch/>
        </p:blipFill>
        <p:spPr>
          <a:xfrm>
            <a:off x="2145681" y="1321771"/>
            <a:ext cx="4475072" cy="202849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827A448-51C5-B242-ADB0-A5F658424915}"/>
              </a:ext>
            </a:extLst>
          </p:cNvPr>
          <p:cNvSpPr txBox="1"/>
          <p:nvPr/>
        </p:nvSpPr>
        <p:spPr>
          <a:xfrm>
            <a:off x="468118" y="1578084"/>
            <a:ext cx="16531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USA …………. 1491</a:t>
            </a:r>
          </a:p>
          <a:p>
            <a:r>
              <a:rPr lang="fr-FR" sz="1600" dirty="0"/>
              <a:t>China…………536</a:t>
            </a:r>
          </a:p>
          <a:p>
            <a:r>
              <a:rPr lang="fr-FR" sz="1600" dirty="0"/>
              <a:t>Canada………324</a:t>
            </a:r>
          </a:p>
          <a:p>
            <a:r>
              <a:rPr lang="fr-FR" sz="1600" dirty="0"/>
              <a:t>Nigeria……….315</a:t>
            </a:r>
          </a:p>
          <a:p>
            <a:r>
              <a:rPr lang="fr-FR" sz="1600" dirty="0" err="1"/>
              <a:t>India</a:t>
            </a:r>
            <a:r>
              <a:rPr lang="fr-FR" sz="1600" dirty="0"/>
              <a:t>…………..274</a:t>
            </a:r>
          </a:p>
          <a:p>
            <a:r>
              <a:rPr lang="fr-FR" sz="1400" dirty="0"/>
              <a:t>Germany……… 226</a:t>
            </a:r>
          </a:p>
          <a:p>
            <a:r>
              <a:rPr lang="fr-FR" sz="1400" dirty="0"/>
              <a:t>Kenya……………198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809D0-D583-D549-9B71-446BF8AEAC30}"/>
              </a:ext>
            </a:extLst>
          </p:cNvPr>
          <p:cNvSpPr/>
          <p:nvPr/>
        </p:nvSpPr>
        <p:spPr>
          <a:xfrm>
            <a:off x="372276" y="3516989"/>
            <a:ext cx="6531670" cy="2837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CD25C37-14C0-6448-93AC-77E190F760C3}"/>
              </a:ext>
            </a:extLst>
          </p:cNvPr>
          <p:cNvSpPr txBox="1"/>
          <p:nvPr/>
        </p:nvSpPr>
        <p:spPr>
          <a:xfrm>
            <a:off x="1196655" y="3645071"/>
            <a:ext cx="17140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299</a:t>
            </a:r>
            <a:r>
              <a:rPr lang="fr-FR" dirty="0"/>
              <a:t> SPECIES</a:t>
            </a:r>
          </a:p>
          <a:p>
            <a:r>
              <a:rPr lang="fr-FR" dirty="0"/>
              <a:t> </a:t>
            </a:r>
            <a:r>
              <a:rPr lang="fr-FR" sz="1400" dirty="0"/>
              <a:t>(</a:t>
            </a:r>
            <a:r>
              <a:rPr lang="fr-FR" sz="1400" dirty="0" err="1"/>
              <a:t>studied</a:t>
            </a:r>
            <a:r>
              <a:rPr lang="fr-FR" sz="1400" dirty="0"/>
              <a:t> in &gt; 5 </a:t>
            </a:r>
            <a:r>
              <a:rPr lang="fr-FR" sz="1400" dirty="0" err="1"/>
              <a:t>exp</a:t>
            </a:r>
            <a:r>
              <a:rPr lang="fr-FR" sz="1400" dirty="0"/>
              <a:t>.) </a:t>
            </a:r>
            <a:endParaRPr lang="fr-FR" sz="1400" i="1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B1805FB0-22D5-4D4A-BF20-F5EA61FC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6" y="3521377"/>
            <a:ext cx="668592" cy="59539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9877F8D7-D8EE-4640-9024-352C4F1D9A03}"/>
              </a:ext>
            </a:extLst>
          </p:cNvPr>
          <p:cNvSpPr txBox="1"/>
          <p:nvPr/>
        </p:nvSpPr>
        <p:spPr>
          <a:xfrm>
            <a:off x="464942" y="4351543"/>
            <a:ext cx="227600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Zea</a:t>
            </a:r>
            <a:r>
              <a:rPr lang="fr-FR" sz="1600" dirty="0"/>
              <a:t> </a:t>
            </a:r>
            <a:r>
              <a:rPr lang="fr-FR" sz="1600" dirty="0" err="1"/>
              <a:t>mays</a:t>
            </a:r>
            <a:r>
              <a:rPr lang="fr-FR" sz="1600" dirty="0"/>
              <a:t> ………………1936</a:t>
            </a:r>
          </a:p>
          <a:p>
            <a:r>
              <a:rPr lang="fr-FR" sz="1600" dirty="0" err="1"/>
              <a:t>Triticum</a:t>
            </a:r>
            <a:r>
              <a:rPr lang="fr-FR" sz="1600" dirty="0"/>
              <a:t> </a:t>
            </a:r>
            <a:r>
              <a:rPr lang="fr-FR" sz="1600" dirty="0" err="1"/>
              <a:t>aestivum</a:t>
            </a:r>
            <a:r>
              <a:rPr lang="fr-FR" sz="1600" dirty="0"/>
              <a:t>….1307</a:t>
            </a:r>
          </a:p>
          <a:p>
            <a:r>
              <a:rPr lang="fr-FR" sz="1600" dirty="0"/>
              <a:t>Glycine max…………...758</a:t>
            </a:r>
          </a:p>
          <a:p>
            <a:r>
              <a:rPr lang="fr-FR" sz="1600" dirty="0" err="1"/>
              <a:t>Hordeum</a:t>
            </a:r>
            <a:r>
              <a:rPr lang="fr-FR" sz="1600" dirty="0"/>
              <a:t> </a:t>
            </a:r>
            <a:r>
              <a:rPr lang="fr-FR" sz="1600" dirty="0" err="1"/>
              <a:t>vulgare</a:t>
            </a:r>
            <a:r>
              <a:rPr lang="fr-FR" sz="1600" dirty="0"/>
              <a:t>…...484</a:t>
            </a:r>
          </a:p>
          <a:p>
            <a:r>
              <a:rPr lang="fr-FR" sz="1400" dirty="0" err="1"/>
              <a:t>Vigna</a:t>
            </a:r>
            <a:r>
              <a:rPr lang="fr-FR" sz="1400" dirty="0"/>
              <a:t> </a:t>
            </a:r>
            <a:r>
              <a:rPr lang="fr-FR" sz="1400" dirty="0" err="1"/>
              <a:t>unguiculata</a:t>
            </a:r>
            <a:r>
              <a:rPr lang="fr-FR" sz="1400" dirty="0"/>
              <a:t>………..274</a:t>
            </a:r>
          </a:p>
          <a:p>
            <a:r>
              <a:rPr lang="fr-FR" sz="1400" dirty="0" err="1"/>
              <a:t>Secale</a:t>
            </a:r>
            <a:r>
              <a:rPr lang="fr-FR" sz="1400" dirty="0"/>
              <a:t> </a:t>
            </a:r>
            <a:r>
              <a:rPr lang="fr-FR" sz="1400" dirty="0" err="1"/>
              <a:t>cereale</a:t>
            </a:r>
            <a:r>
              <a:rPr lang="fr-FR" sz="1400" dirty="0"/>
              <a:t>……….…… 361</a:t>
            </a:r>
          </a:p>
          <a:p>
            <a:r>
              <a:rPr lang="fr-FR" sz="1400" dirty="0" err="1"/>
              <a:t>Pisum</a:t>
            </a:r>
            <a:r>
              <a:rPr lang="fr-FR" sz="1400" dirty="0"/>
              <a:t> </a:t>
            </a:r>
            <a:r>
              <a:rPr lang="fr-FR" sz="1400" dirty="0" err="1"/>
              <a:t>sativum</a:t>
            </a:r>
            <a:r>
              <a:rPr lang="fr-FR" sz="1400" dirty="0"/>
              <a:t> ……………347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6523747-9391-814B-A5CC-9BB582ABD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60" y="3567257"/>
            <a:ext cx="2524539" cy="25245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4119" y="3567257"/>
            <a:ext cx="2568906" cy="217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ssin De Maïs PNG Images | Vecteurs et fichiers PSD ...">
            <a:extLst>
              <a:ext uri="{FF2B5EF4-FFF2-40B4-BE49-F238E27FC236}">
                <a16:creationId xmlns:a16="http://schemas.microsoft.com/office/drawing/2014/main" id="{3495FA3B-F944-4B4C-9523-0396C5FA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6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14" y="3604127"/>
            <a:ext cx="970846" cy="97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Épis De Blé Oreille De Grain Dessin Animé Oreille De Riz, Créative ...">
            <a:extLst>
              <a:ext uri="{FF2B5EF4-FFF2-40B4-BE49-F238E27FC236}">
                <a16:creationId xmlns:a16="http://schemas.microsoft.com/office/drawing/2014/main" id="{E427FE6F-7DA7-7247-B690-DA8A7029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3" l="0" r="99667">
                        <a14:foregroundMark x1="37750" y1="47576" x2="37750" y2="47576"/>
                        <a14:foregroundMark x1="36167" y1="39726" x2="36167" y2="39726"/>
                        <a14:foregroundMark x1="36417" y1="30980" x2="36417" y2="30980"/>
                        <a14:foregroundMark x1="35083" y1="22497" x2="35083" y2="22497"/>
                        <a14:foregroundMark x1="33500" y1="16070" x2="33500" y2="16070"/>
                        <a14:foregroundMark x1="28667" y1="6744" x2="28667" y2="6744"/>
                        <a14:foregroundMark x1="25750" y1="16070" x2="25750" y2="16070"/>
                        <a14:foregroundMark x1="27833" y1="24394" x2="27833" y2="24394"/>
                        <a14:foregroundMark x1="27583" y1="31401" x2="27583" y2="31401"/>
                        <a14:foregroundMark x1="25750" y1="38409" x2="25750" y2="38409"/>
                        <a14:foregroundMark x1="23917" y1="45153" x2="23917" y2="45153"/>
                        <a14:foregroundMark x1="21667" y1="54742" x2="21667" y2="54742"/>
                        <a14:foregroundMark x1="58417" y1="65227" x2="58417" y2="65227"/>
                        <a14:foregroundMark x1="51417" y1="52318" x2="51417" y2="52318"/>
                        <a14:foregroundMark x1="59583" y1="42413" x2="59583" y2="42413"/>
                        <a14:foregroundMark x1="66833" y1="34563" x2="66833" y2="34563"/>
                        <a14:foregroundMark x1="72250" y1="25659" x2="72250" y2="25659"/>
                        <a14:foregroundMark x1="76333" y1="17756" x2="76333" y2="17756"/>
                        <a14:foregroundMark x1="85417" y1="11328" x2="85417" y2="11328"/>
                        <a14:foregroundMark x1="90417" y1="22076" x2="90417" y2="22076"/>
                        <a14:foregroundMark x1="85833" y1="31243" x2="85833" y2="31243"/>
                        <a14:foregroundMark x1="79250" y1="41728" x2="79250" y2="41728"/>
                        <a14:foregroundMark x1="71083" y1="49631" x2="71083" y2="49631"/>
                        <a14:foregroundMark x1="65000" y1="57798" x2="65000" y2="57798"/>
                        <a14:foregroundMark x1="89500" y1="4900" x2="89500" y2="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28" y="3489870"/>
            <a:ext cx="426628" cy="6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toon Illustration With Isolated Green Soy Bean Pods. Healthy ...">
            <a:extLst>
              <a:ext uri="{FF2B5EF4-FFF2-40B4-BE49-F238E27FC236}">
                <a16:creationId xmlns:a16="http://schemas.microsoft.com/office/drawing/2014/main" id="{7D8EF056-53E4-944F-BD73-54AD55709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39" y="4075832"/>
            <a:ext cx="1056290" cy="10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wl of rice stock illustration. Illustration of restaurant - 6716326">
            <a:extLst>
              <a:ext uri="{FF2B5EF4-FFF2-40B4-BE49-F238E27FC236}">
                <a16:creationId xmlns:a16="http://schemas.microsoft.com/office/drawing/2014/main" id="{E18235E8-B1F1-AC45-A7E3-9FCC9B6E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61" y="3823305"/>
            <a:ext cx="702949" cy="7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weet Potatoes | Fruits et légumes, Fruits, Fruit">
            <a:extLst>
              <a:ext uri="{FF2B5EF4-FFF2-40B4-BE49-F238E27FC236}">
                <a16:creationId xmlns:a16="http://schemas.microsoft.com/office/drawing/2014/main" id="{264DD82F-A635-6E4F-A84D-619D6A58B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943" b="89664" l="4523" r="899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53" y="5384649"/>
            <a:ext cx="687563" cy="44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e Canne à Sucre De Sucre Liée Illustration Vectorielle De Dessin ...">
            <a:extLst>
              <a:ext uri="{FF2B5EF4-FFF2-40B4-BE49-F238E27FC236}">
                <a16:creationId xmlns:a16="http://schemas.microsoft.com/office/drawing/2014/main" id="{8C2D8063-E31F-E549-AC6F-D944CDA8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308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992" y="5132122"/>
            <a:ext cx="576647" cy="5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573703BD-F265-424D-B814-5573543B15E4}"/>
              </a:ext>
            </a:extLst>
          </p:cNvPr>
          <p:cNvCxnSpPr/>
          <p:nvPr/>
        </p:nvCxnSpPr>
        <p:spPr>
          <a:xfrm flipV="1">
            <a:off x="3993394" y="3778132"/>
            <a:ext cx="2369683" cy="1977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2F958F0-4A8E-1549-9889-F9F58F28BBF0}"/>
              </a:ext>
            </a:extLst>
          </p:cNvPr>
          <p:cNvSpPr txBox="1"/>
          <p:nvPr/>
        </p:nvSpPr>
        <p:spPr>
          <a:xfrm>
            <a:off x="4313080" y="5903699"/>
            <a:ext cx="16550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In the </a:t>
            </a:r>
            <a:r>
              <a:rPr lang="fr-FR" dirty="0" err="1"/>
              <a:t>literature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EC2915F-F953-3E46-AE95-2884A9853076}"/>
              </a:ext>
            </a:extLst>
          </p:cNvPr>
          <p:cNvSpPr txBox="1"/>
          <p:nvPr/>
        </p:nvSpPr>
        <p:spPr>
          <a:xfrm rot="16200000">
            <a:off x="2484100" y="4582323"/>
            <a:ext cx="22041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% of world </a:t>
            </a:r>
            <a:r>
              <a:rPr lang="fr-FR" dirty="0" err="1"/>
              <a:t>cult</a:t>
            </a:r>
            <a:r>
              <a:rPr lang="fr-FR" dirty="0"/>
              <a:t>. areas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AB9735-D4A4-E046-8CCE-C2620799D29A}"/>
              </a:ext>
            </a:extLst>
          </p:cNvPr>
          <p:cNvSpPr/>
          <p:nvPr/>
        </p:nvSpPr>
        <p:spPr>
          <a:xfrm>
            <a:off x="6952782" y="627619"/>
            <a:ext cx="4394770" cy="2767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83AC8DAE-A00E-6F40-8D18-D053B44F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38" y="1241289"/>
            <a:ext cx="668592" cy="595399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8166EC66-7B6C-3044-8E17-AAED5C15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262" y="765888"/>
            <a:ext cx="668592" cy="595399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852C0891-FA0D-1548-BCE4-4AFF39370F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34036" y="675634"/>
            <a:ext cx="2712397" cy="271239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E1873D4-1C33-C741-B0BD-401737E652EF}"/>
              </a:ext>
            </a:extLst>
          </p:cNvPr>
          <p:cNvSpPr/>
          <p:nvPr/>
        </p:nvSpPr>
        <p:spPr>
          <a:xfrm>
            <a:off x="8098069" y="675635"/>
            <a:ext cx="545910" cy="260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FC1D884-9352-1041-842A-01EC8FBD8A66}"/>
              </a:ext>
            </a:extLst>
          </p:cNvPr>
          <p:cNvSpPr txBox="1"/>
          <p:nvPr/>
        </p:nvSpPr>
        <p:spPr>
          <a:xfrm>
            <a:off x="7717230" y="1285065"/>
            <a:ext cx="2398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138 </a:t>
            </a:r>
            <a:r>
              <a:rPr lang="fr-FR" dirty="0"/>
              <a:t> META-ANALYSES</a:t>
            </a:r>
            <a:endParaRPr lang="fr-FR" i="1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A01FF7-F8BB-2443-AD9D-EC887111B8EA}"/>
              </a:ext>
            </a:extLst>
          </p:cNvPr>
          <p:cNvSpPr txBox="1"/>
          <p:nvPr/>
        </p:nvSpPr>
        <p:spPr>
          <a:xfrm>
            <a:off x="7719502" y="796016"/>
            <a:ext cx="2371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6231 </a:t>
            </a:r>
            <a:r>
              <a:rPr lang="fr-FR" dirty="0"/>
              <a:t> EXPERIMENTS</a:t>
            </a:r>
            <a:endParaRPr lang="fr-FR" i="1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E4A5111-6A8E-2549-BC9B-A54A1FCB1785}"/>
              </a:ext>
            </a:extLst>
          </p:cNvPr>
          <p:cNvSpPr txBox="1"/>
          <p:nvPr/>
        </p:nvSpPr>
        <p:spPr>
          <a:xfrm rot="16200000">
            <a:off x="9756546" y="1857044"/>
            <a:ext cx="24913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# of </a:t>
            </a:r>
            <a:r>
              <a:rPr lang="fr-FR" dirty="0" err="1"/>
              <a:t>exp</a:t>
            </a:r>
            <a:r>
              <a:rPr lang="fr-FR" dirty="0"/>
              <a:t>.- Meta-analyses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1CB1D07-125B-3C47-8359-1E9ACD7966F2}"/>
              </a:ext>
            </a:extLst>
          </p:cNvPr>
          <p:cNvCxnSpPr/>
          <p:nvPr/>
        </p:nvCxnSpPr>
        <p:spPr>
          <a:xfrm>
            <a:off x="10042561" y="1124793"/>
            <a:ext cx="248781" cy="259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1C28C093-2A30-3F43-821C-A2410834627B}"/>
              </a:ext>
            </a:extLst>
          </p:cNvPr>
          <p:cNvCxnSpPr>
            <a:cxnSpLocks/>
          </p:cNvCxnSpPr>
          <p:nvPr/>
        </p:nvCxnSpPr>
        <p:spPr>
          <a:xfrm>
            <a:off x="10012097" y="1672996"/>
            <a:ext cx="482690" cy="583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08BADAD-D862-7845-A70E-954E5E6503ED}"/>
              </a:ext>
            </a:extLst>
          </p:cNvPr>
          <p:cNvSpPr/>
          <p:nvPr/>
        </p:nvSpPr>
        <p:spPr>
          <a:xfrm>
            <a:off x="6952781" y="3523481"/>
            <a:ext cx="4378905" cy="2831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1D937B5-8BE0-6242-92A4-4AE1E76A042A}"/>
              </a:ext>
            </a:extLst>
          </p:cNvPr>
          <p:cNvSpPr txBox="1"/>
          <p:nvPr/>
        </p:nvSpPr>
        <p:spPr>
          <a:xfrm>
            <a:off x="7749722" y="3567257"/>
            <a:ext cx="3173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7</a:t>
            </a:r>
            <a:r>
              <a:rPr lang="fr-FR" dirty="0"/>
              <a:t> DIVERSIFICATION STRATEGIES</a:t>
            </a:r>
            <a:endParaRPr lang="fr-FR" i="1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60E5E45F-5D42-CF41-B84A-0914DFBB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130" y="3523481"/>
            <a:ext cx="668592" cy="595399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F9840A1-2B12-E14D-82AF-694163F481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64689" y="3986308"/>
            <a:ext cx="3106235" cy="233242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931EACE-D34A-634E-813A-F037EF57496D}"/>
              </a:ext>
            </a:extLst>
          </p:cNvPr>
          <p:cNvSpPr/>
          <p:nvPr/>
        </p:nvSpPr>
        <p:spPr>
          <a:xfrm>
            <a:off x="8214416" y="6350171"/>
            <a:ext cx="36850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Beillouin</a:t>
            </a:r>
            <a:r>
              <a:rPr lang="fr-FR" sz="1400" i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D., Ben-Ari </a:t>
            </a:r>
            <a:r>
              <a:rPr lang="fr-FR" sz="1400" i="1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T</a:t>
            </a:r>
            <a:r>
              <a:rPr lang="fr-FR" sz="1400" i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., </a:t>
            </a:r>
            <a:r>
              <a:rPr lang="fr-FR" sz="1400" i="1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Makowski</a:t>
            </a:r>
            <a:r>
              <a:rPr lang="fr-FR" sz="1400" i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D. </a:t>
            </a:r>
            <a:endParaRPr lang="fr-FR" sz="1400" i="1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125AB-C0F7-AB47-8684-9D03B0C4815D}"/>
              </a:ext>
            </a:extLst>
          </p:cNvPr>
          <p:cNvSpPr/>
          <p:nvPr/>
        </p:nvSpPr>
        <p:spPr>
          <a:xfrm>
            <a:off x="1342608" y="1284252"/>
            <a:ext cx="680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# </a:t>
            </a:r>
            <a:r>
              <a:rPr lang="fr-FR" sz="1600" dirty="0" err="1"/>
              <a:t>exp</a:t>
            </a:r>
            <a:r>
              <a:rPr lang="fr-F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63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1587062" y="0"/>
            <a:ext cx="1377906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069240-8B75-F044-BD86-D238647757E1}"/>
              </a:ext>
            </a:extLst>
          </p:cNvPr>
          <p:cNvSpPr/>
          <p:nvPr/>
        </p:nvSpPr>
        <p:spPr>
          <a:xfrm>
            <a:off x="387996" y="3927539"/>
            <a:ext cx="5969748" cy="2930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79306" y="108638"/>
            <a:ext cx="11192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MODERATE BUT IMPROVING QUALITY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of the </a:t>
            </a:r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meta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-analyses</a:t>
            </a:r>
            <a:endParaRPr lang="fr-FR" sz="2800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97957" y="1146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3DADA-10E1-5541-9CC1-48CC951B0441}"/>
              </a:ext>
            </a:extLst>
          </p:cNvPr>
          <p:cNvSpPr/>
          <p:nvPr/>
        </p:nvSpPr>
        <p:spPr>
          <a:xfrm>
            <a:off x="395410" y="627620"/>
            <a:ext cx="5969748" cy="325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0465A49-362D-FD47-BA3E-60D102F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622288"/>
            <a:ext cx="668592" cy="59539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8BADAD-D862-7845-A70E-954E5E6503ED}"/>
              </a:ext>
            </a:extLst>
          </p:cNvPr>
          <p:cNvSpPr/>
          <p:nvPr/>
        </p:nvSpPr>
        <p:spPr>
          <a:xfrm>
            <a:off x="6422104" y="630111"/>
            <a:ext cx="5447360" cy="3252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595562C-9CC1-5541-A4AE-2AC2070759CB}"/>
              </a:ext>
            </a:extLst>
          </p:cNvPr>
          <p:cNvSpPr txBox="1"/>
          <p:nvPr/>
        </p:nvSpPr>
        <p:spPr>
          <a:xfrm>
            <a:off x="1119913" y="745982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REVIEW </a:t>
            </a:r>
            <a:r>
              <a:rPr lang="fr-FR" dirty="0"/>
              <a:t>CRITERIA</a:t>
            </a:r>
            <a:endParaRPr lang="fr-FR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61CA67-65F9-254D-8177-015B64EB3F53}"/>
              </a:ext>
            </a:extLst>
          </p:cNvPr>
          <p:cNvSpPr txBox="1"/>
          <p:nvPr/>
        </p:nvSpPr>
        <p:spPr>
          <a:xfrm>
            <a:off x="4689314" y="3059668"/>
            <a:ext cx="167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# of </a:t>
            </a:r>
            <a:r>
              <a:rPr lang="fr-FR" dirty="0" err="1"/>
              <a:t>Effect_sizes</a:t>
            </a:r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438D530-F039-9F41-A498-256216BEF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03" y="1153272"/>
            <a:ext cx="5228970" cy="272913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CC28473-795D-C44A-80F8-40E022D729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11"/>
          <a:stretch/>
        </p:blipFill>
        <p:spPr>
          <a:xfrm>
            <a:off x="409364" y="4314343"/>
            <a:ext cx="5648310" cy="235060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5CEAD11-7B8E-A044-AA13-39122B4EFD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8"/>
          <a:stretch/>
        </p:blipFill>
        <p:spPr>
          <a:xfrm>
            <a:off x="387996" y="1153272"/>
            <a:ext cx="5885036" cy="2729059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EC96E735-1769-3741-BA97-7E6CB0778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3962784"/>
            <a:ext cx="668592" cy="595399"/>
          </a:xfrm>
          <a:prstGeom prst="rect">
            <a:avLst/>
          </a:prstGeom>
        </p:spPr>
      </p:pic>
      <p:sp>
        <p:nvSpPr>
          <p:cNvPr id="84" name="ZoneTexte 83">
            <a:extLst>
              <a:ext uri="{FF2B5EF4-FFF2-40B4-BE49-F238E27FC236}">
                <a16:creationId xmlns:a16="http://schemas.microsoft.com/office/drawing/2014/main" id="{44429F99-1F66-2A44-B38B-56FBC70D3154}"/>
              </a:ext>
            </a:extLst>
          </p:cNvPr>
          <p:cNvSpPr txBox="1"/>
          <p:nvPr/>
        </p:nvSpPr>
        <p:spPr>
          <a:xfrm>
            <a:off x="1119913" y="4011528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BIAS </a:t>
            </a:r>
            <a:r>
              <a:rPr lang="fr-FR" dirty="0"/>
              <a:t>CRITERIA</a:t>
            </a:r>
            <a:endParaRPr lang="fr-FR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9167953-94FE-2741-8F8A-1FE6B85E40B7}"/>
              </a:ext>
            </a:extLst>
          </p:cNvPr>
          <p:cNvSpPr txBox="1"/>
          <p:nvPr/>
        </p:nvSpPr>
        <p:spPr>
          <a:xfrm>
            <a:off x="4385616" y="3328334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 of Meta-analyses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20911808-CB00-4643-9990-5D8D4977D25F}"/>
              </a:ext>
            </a:extLst>
          </p:cNvPr>
          <p:cNvSpPr txBox="1"/>
          <p:nvPr/>
        </p:nvSpPr>
        <p:spPr>
          <a:xfrm>
            <a:off x="4196418" y="6075788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% of Meta-analyses</a:t>
            </a:r>
          </a:p>
        </p:txBody>
      </p:sp>
      <p:pic>
        <p:nvPicPr>
          <p:cNvPr id="88" name="Image 87">
            <a:extLst>
              <a:ext uri="{FF2B5EF4-FFF2-40B4-BE49-F238E27FC236}">
                <a16:creationId xmlns:a16="http://schemas.microsoft.com/office/drawing/2014/main" id="{9D9216D4-8719-DB41-8412-D8BCF4E9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30" y="624902"/>
            <a:ext cx="668592" cy="595399"/>
          </a:xfrm>
          <a:prstGeom prst="rect">
            <a:avLst/>
          </a:prstGeom>
        </p:spPr>
      </p:pic>
      <p:sp>
        <p:nvSpPr>
          <p:cNvPr id="89" name="ZoneTexte 88">
            <a:extLst>
              <a:ext uri="{FF2B5EF4-FFF2-40B4-BE49-F238E27FC236}">
                <a16:creationId xmlns:a16="http://schemas.microsoft.com/office/drawing/2014/main" id="{96F19BD3-4F42-4C4C-8E0F-7E6FE453AB4B}"/>
              </a:ext>
            </a:extLst>
          </p:cNvPr>
          <p:cNvSpPr txBox="1"/>
          <p:nvPr/>
        </p:nvSpPr>
        <p:spPr>
          <a:xfrm>
            <a:off x="7375579" y="748596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STATISTICAL </a:t>
            </a:r>
            <a:r>
              <a:rPr lang="fr-FR" dirty="0"/>
              <a:t>CRITERIA</a:t>
            </a:r>
            <a:endParaRPr lang="fr-FR" i="1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D10BE5BB-7837-5346-A1DB-D4E618C92AFD}"/>
              </a:ext>
            </a:extLst>
          </p:cNvPr>
          <p:cNvSpPr txBox="1"/>
          <p:nvPr/>
        </p:nvSpPr>
        <p:spPr>
          <a:xfrm>
            <a:off x="10028410" y="3328334"/>
            <a:ext cx="1802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% of Meta-analyses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F4C51ED-F777-2D4B-A633-0D7425084D17}"/>
              </a:ext>
            </a:extLst>
          </p:cNvPr>
          <p:cNvSpPr/>
          <p:nvPr/>
        </p:nvSpPr>
        <p:spPr>
          <a:xfrm>
            <a:off x="6415846" y="3927539"/>
            <a:ext cx="5969748" cy="2930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9C9557A8-03EC-5344-9310-C5B4947F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14" y="3947794"/>
            <a:ext cx="668592" cy="595399"/>
          </a:xfrm>
          <a:prstGeom prst="rect">
            <a:avLst/>
          </a:prstGeom>
        </p:spPr>
      </p:pic>
      <p:sp>
        <p:nvSpPr>
          <p:cNvPr id="93" name="ZoneTexte 92">
            <a:extLst>
              <a:ext uri="{FF2B5EF4-FFF2-40B4-BE49-F238E27FC236}">
                <a16:creationId xmlns:a16="http://schemas.microsoft.com/office/drawing/2014/main" id="{5BA5AA35-404E-2143-B694-32E5525A0ABB}"/>
              </a:ext>
            </a:extLst>
          </p:cNvPr>
          <p:cNvSpPr txBox="1"/>
          <p:nvPr/>
        </p:nvSpPr>
        <p:spPr>
          <a:xfrm>
            <a:off x="7147763" y="4011528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EVOLUTION </a:t>
            </a:r>
            <a:r>
              <a:rPr lang="fr-FR" dirty="0"/>
              <a:t>OF QUALITY CRITERIA</a:t>
            </a:r>
            <a:endParaRPr lang="fr-FR" i="1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4AE9488-7BC9-974A-913F-E1554B2C5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278" y="4557060"/>
            <a:ext cx="3953780" cy="26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1587062" y="0"/>
            <a:ext cx="1377906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0319" y="108638"/>
            <a:ext cx="11192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Crop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diversification : STILL NUMEROUS </a:t>
            </a:r>
            <a:r>
              <a:rPr lang="fr-FR" sz="2800" b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KNOWLDGE GAPS</a:t>
            </a:r>
            <a:endParaRPr lang="fr-FR" sz="2800" b="1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97957" y="1146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3DADA-10E1-5541-9CC1-48CC951B0441}"/>
              </a:ext>
            </a:extLst>
          </p:cNvPr>
          <p:cNvSpPr/>
          <p:nvPr/>
        </p:nvSpPr>
        <p:spPr>
          <a:xfrm>
            <a:off x="395410" y="627619"/>
            <a:ext cx="5969748" cy="603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0465A49-362D-FD47-BA3E-60D102F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622288"/>
            <a:ext cx="668592" cy="5953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8EB52F6-BC7A-6D45-A1C9-44ED916CF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"/>
          <a:stretch/>
        </p:blipFill>
        <p:spPr>
          <a:xfrm>
            <a:off x="395410" y="1304556"/>
            <a:ext cx="5477889" cy="4372916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2595562C-9CC1-5541-A4AE-2AC2070759CB}"/>
              </a:ext>
            </a:extLst>
          </p:cNvPr>
          <p:cNvSpPr txBox="1"/>
          <p:nvPr/>
        </p:nvSpPr>
        <p:spPr>
          <a:xfrm>
            <a:off x="1119913" y="745982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</a:t>
            </a:r>
            <a:r>
              <a:rPr lang="fr-FR" sz="2400" b="1" dirty="0"/>
              <a:t> UNEVEN </a:t>
            </a:r>
            <a:r>
              <a:rPr lang="fr-FR" sz="2000" dirty="0"/>
              <a:t>KNOWLEDGE</a:t>
            </a:r>
            <a:endParaRPr lang="fr-FR" i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B61CA67-65F9-254D-8177-015B64EB3F53}"/>
              </a:ext>
            </a:extLst>
          </p:cNvPr>
          <p:cNvSpPr txBox="1"/>
          <p:nvPr/>
        </p:nvSpPr>
        <p:spPr>
          <a:xfrm>
            <a:off x="409364" y="3987131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# of </a:t>
            </a:r>
            <a:r>
              <a:rPr lang="fr-FR" b="1" dirty="0" err="1"/>
              <a:t>Effect_sizes</a:t>
            </a:r>
            <a:endParaRPr lang="fr-FR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34199-7842-D343-A18A-84A7EADEAA56}"/>
              </a:ext>
            </a:extLst>
          </p:cNvPr>
          <p:cNvSpPr/>
          <p:nvPr/>
        </p:nvSpPr>
        <p:spPr>
          <a:xfrm>
            <a:off x="6468182" y="627619"/>
            <a:ext cx="5575147" cy="32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849950D-F44F-2540-91EA-2AA4274A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36" y="631858"/>
            <a:ext cx="668592" cy="5953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4BD625D-FF35-9B45-B8D3-391F7C360A59}"/>
              </a:ext>
            </a:extLst>
          </p:cNvPr>
          <p:cNvSpPr txBox="1"/>
          <p:nvPr/>
        </p:nvSpPr>
        <p:spPr>
          <a:xfrm>
            <a:off x="7192685" y="755552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DETAILS FOR </a:t>
            </a:r>
            <a:r>
              <a:rPr lang="fr-FR" sz="2400" b="1" dirty="0"/>
              <a:t>SOIL QUALITY </a:t>
            </a:r>
            <a:r>
              <a:rPr lang="fr-FR" sz="2000" dirty="0"/>
              <a:t>CATEGORY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A4D819-1267-8041-B95E-CD5367663B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14303" b="18467"/>
          <a:stretch/>
        </p:blipFill>
        <p:spPr>
          <a:xfrm>
            <a:off x="6519420" y="1216041"/>
            <a:ext cx="5258537" cy="250152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CA9258C-E9FE-484B-A89B-62711849749C}"/>
              </a:ext>
            </a:extLst>
          </p:cNvPr>
          <p:cNvSpPr txBox="1"/>
          <p:nvPr/>
        </p:nvSpPr>
        <p:spPr>
          <a:xfrm>
            <a:off x="650042" y="5634018"/>
            <a:ext cx="5200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/>
              <a:t>Rm</a:t>
            </a:r>
            <a:r>
              <a:rPr lang="fr-FR" sz="1600" i="1" dirty="0"/>
              <a:t>: 1 </a:t>
            </a:r>
            <a:r>
              <a:rPr lang="fr-FR" sz="1600" i="1" dirty="0" err="1"/>
              <a:t>Effect_sizes</a:t>
            </a:r>
            <a:r>
              <a:rPr lang="fr-FR" sz="1600" i="1" dirty="0"/>
              <a:t> </a:t>
            </a:r>
            <a:r>
              <a:rPr lang="fr-FR" sz="1600" i="1" dirty="0" err="1"/>
              <a:t>can</a:t>
            </a:r>
            <a:r>
              <a:rPr lang="fr-FR" sz="1600" i="1" dirty="0"/>
              <a:t> </a:t>
            </a:r>
            <a:r>
              <a:rPr lang="fr-FR" sz="1600" i="1" dirty="0" err="1"/>
              <a:t>synthethized</a:t>
            </a:r>
            <a:r>
              <a:rPr lang="fr-FR" sz="1600" i="1" dirty="0"/>
              <a:t> </a:t>
            </a:r>
            <a:r>
              <a:rPr lang="fr-FR" sz="1600" i="1" dirty="0" err="1"/>
              <a:t>hundreds</a:t>
            </a:r>
            <a:r>
              <a:rPr lang="fr-FR" sz="1600" i="1" dirty="0"/>
              <a:t> of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2595B8-10A9-754F-909D-CFCFD23CF485}"/>
              </a:ext>
            </a:extLst>
          </p:cNvPr>
          <p:cNvSpPr/>
          <p:nvPr/>
        </p:nvSpPr>
        <p:spPr>
          <a:xfrm>
            <a:off x="6468181" y="3880936"/>
            <a:ext cx="5575147" cy="2777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D01F5B2-B52C-534D-B3EE-77E46E27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136" y="3880936"/>
            <a:ext cx="668592" cy="59539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FB05293E-3225-5B40-B6B5-1E68DB0E36D9}"/>
              </a:ext>
            </a:extLst>
          </p:cNvPr>
          <p:cNvSpPr txBox="1"/>
          <p:nvPr/>
        </p:nvSpPr>
        <p:spPr>
          <a:xfrm>
            <a:off x="7192685" y="3944670"/>
            <a:ext cx="48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DETAILS FOR </a:t>
            </a:r>
            <a:r>
              <a:rPr lang="fr-FR" sz="2400" b="1" dirty="0"/>
              <a:t>PESTS AND DIS. </a:t>
            </a:r>
            <a:r>
              <a:rPr lang="fr-FR" sz="2000" dirty="0"/>
              <a:t>CATEGORY</a:t>
            </a:r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D30C638-8B39-7748-8ADF-0DEF336683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58"/>
          <a:stretch/>
        </p:blipFill>
        <p:spPr>
          <a:xfrm>
            <a:off x="7015041" y="4356463"/>
            <a:ext cx="4762916" cy="230148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3B503E3-D1B8-CB41-834E-2B01274F1B55}"/>
              </a:ext>
            </a:extLst>
          </p:cNvPr>
          <p:cNvCxnSpPr>
            <a:cxnSpLocks/>
          </p:cNvCxnSpPr>
          <p:nvPr/>
        </p:nvCxnSpPr>
        <p:spPr>
          <a:xfrm flipV="1">
            <a:off x="1995055" y="3491014"/>
            <a:ext cx="403761" cy="496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84C7502-E5C8-384B-9E80-E7BBE0A77CB6}"/>
              </a:ext>
            </a:extLst>
          </p:cNvPr>
          <p:cNvCxnSpPr>
            <a:cxnSpLocks/>
          </p:cNvCxnSpPr>
          <p:nvPr/>
        </p:nvCxnSpPr>
        <p:spPr>
          <a:xfrm flipH="1">
            <a:off x="3545235" y="3429000"/>
            <a:ext cx="302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75659814-F484-404F-8763-1337DFFD3D86}"/>
              </a:ext>
            </a:extLst>
          </p:cNvPr>
          <p:cNvSpPr txBox="1"/>
          <p:nvPr/>
        </p:nvSpPr>
        <p:spPr>
          <a:xfrm>
            <a:off x="3914103" y="3239455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Knowledge</a:t>
            </a:r>
            <a:r>
              <a:rPr lang="fr-FR" b="1" dirty="0"/>
              <a:t> gap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AA039FD-F373-C241-9F0C-D0180FE4998C}"/>
              </a:ext>
            </a:extLst>
          </p:cNvPr>
          <p:cNvCxnSpPr>
            <a:cxnSpLocks/>
          </p:cNvCxnSpPr>
          <p:nvPr/>
        </p:nvCxnSpPr>
        <p:spPr>
          <a:xfrm flipV="1">
            <a:off x="5525955" y="2921330"/>
            <a:ext cx="0" cy="427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F3FF8E3A-E53C-8947-BFE0-FE19BB3C88FB}"/>
              </a:ext>
            </a:extLst>
          </p:cNvPr>
          <p:cNvCxnSpPr>
            <a:cxnSpLocks/>
          </p:cNvCxnSpPr>
          <p:nvPr/>
        </p:nvCxnSpPr>
        <p:spPr>
          <a:xfrm flipV="1">
            <a:off x="4395819" y="2811695"/>
            <a:ext cx="0" cy="427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6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1587062" y="0"/>
            <a:ext cx="1377906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0319" y="108638"/>
            <a:ext cx="11192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Crop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diversification : </a:t>
            </a:r>
            <a:r>
              <a:rPr lang="fr-FR" sz="2800" dirty="0"/>
              <a:t>EVER HIGHER </a:t>
            </a:r>
            <a:r>
              <a:rPr lang="fr-FR" sz="3200" b="1" dirty="0"/>
              <a:t>REDUNDANCY</a:t>
            </a:r>
            <a:endParaRPr lang="fr-FR" sz="2800" b="1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97957" y="1212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3DADA-10E1-5541-9CC1-48CC951B0441}"/>
              </a:ext>
            </a:extLst>
          </p:cNvPr>
          <p:cNvSpPr/>
          <p:nvPr/>
        </p:nvSpPr>
        <p:spPr>
          <a:xfrm>
            <a:off x="395410" y="654123"/>
            <a:ext cx="5466325" cy="603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0465A49-362D-FD47-BA3E-60D102F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688548"/>
            <a:ext cx="668592" cy="595399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2595562C-9CC1-5541-A4AE-2AC2070759CB}"/>
              </a:ext>
            </a:extLst>
          </p:cNvPr>
          <p:cNvSpPr txBox="1"/>
          <p:nvPr/>
        </p:nvSpPr>
        <p:spPr>
          <a:xfrm>
            <a:off x="1119913" y="812242"/>
            <a:ext cx="485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% of </a:t>
            </a:r>
            <a:r>
              <a:rPr lang="fr-FR" sz="2000" b="1" dirty="0"/>
              <a:t>COMMON</a:t>
            </a:r>
            <a:r>
              <a:rPr lang="fr-FR" sz="2000" dirty="0"/>
              <a:t> EXPERIMENTS</a:t>
            </a:r>
            <a:endParaRPr lang="fr-FR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34199-7842-D343-A18A-84A7EADEAA56}"/>
              </a:ext>
            </a:extLst>
          </p:cNvPr>
          <p:cNvSpPr/>
          <p:nvPr/>
        </p:nvSpPr>
        <p:spPr>
          <a:xfrm>
            <a:off x="5918803" y="582532"/>
            <a:ext cx="6034657" cy="6101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849950D-F44F-2540-91EA-2AA4274A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40" y="658747"/>
            <a:ext cx="668592" cy="5953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4BD625D-FF35-9B45-B8D3-391F7C360A59}"/>
              </a:ext>
            </a:extLst>
          </p:cNvPr>
          <p:cNvSpPr txBox="1"/>
          <p:nvPr/>
        </p:nvSpPr>
        <p:spPr>
          <a:xfrm>
            <a:off x="6789929" y="822454"/>
            <a:ext cx="516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SOME</a:t>
            </a:r>
            <a:r>
              <a:rPr lang="fr-FR" dirty="0"/>
              <a:t> META-ANALYSES </a:t>
            </a:r>
            <a:r>
              <a:rPr lang="fr-FR" b="1" dirty="0" err="1"/>
              <a:t>with</a:t>
            </a:r>
            <a:r>
              <a:rPr lang="fr-FR" b="1" dirty="0"/>
              <a:t> &gt; 50% </a:t>
            </a:r>
            <a:r>
              <a:rPr lang="fr-FR" b="1" dirty="0" err="1"/>
              <a:t>common</a:t>
            </a:r>
            <a:r>
              <a:rPr lang="fr-FR" b="1" dirty="0"/>
              <a:t> </a:t>
            </a:r>
            <a:r>
              <a:rPr lang="fr-FR" dirty="0" err="1"/>
              <a:t>experiments</a:t>
            </a:r>
            <a:endParaRPr lang="fr-FR" sz="2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14C8292-0F58-D64C-A110-E118C1D3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4" y="1397135"/>
            <a:ext cx="5148039" cy="440869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CA9258C-E9FE-484B-A89B-62711849749C}"/>
              </a:ext>
            </a:extLst>
          </p:cNvPr>
          <p:cNvSpPr txBox="1"/>
          <p:nvPr/>
        </p:nvSpPr>
        <p:spPr>
          <a:xfrm>
            <a:off x="2783488" y="5649877"/>
            <a:ext cx="15234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i="1" dirty="0"/>
              <a:t>Publication </a:t>
            </a:r>
            <a:r>
              <a:rPr lang="fr-FR" sz="1600" i="1" dirty="0" err="1"/>
              <a:t>year</a:t>
            </a:r>
            <a:endParaRPr lang="fr-FR" sz="16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5A223F-7E5D-DF4A-9FB5-30FFD0EE5572}"/>
              </a:ext>
            </a:extLst>
          </p:cNvPr>
          <p:cNvSpPr txBox="1"/>
          <p:nvPr/>
        </p:nvSpPr>
        <p:spPr>
          <a:xfrm rot="16200000">
            <a:off x="-672387" y="3281628"/>
            <a:ext cx="23792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i="1" dirty="0"/>
              <a:t>% of </a:t>
            </a:r>
            <a:r>
              <a:rPr lang="fr-FR" sz="1600" i="1" dirty="0" err="1"/>
              <a:t>common</a:t>
            </a:r>
            <a:r>
              <a:rPr lang="fr-FR" sz="1600" i="1" dirty="0"/>
              <a:t> </a:t>
            </a:r>
            <a:r>
              <a:rPr lang="fr-FR" sz="1600" i="1" dirty="0" err="1"/>
              <a:t>experiments</a:t>
            </a:r>
            <a:endParaRPr lang="fr-FR" sz="1600" i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49A1226-1126-7B42-88E6-871E8828AA18}"/>
              </a:ext>
            </a:extLst>
          </p:cNvPr>
          <p:cNvSpPr txBox="1"/>
          <p:nvPr/>
        </p:nvSpPr>
        <p:spPr>
          <a:xfrm>
            <a:off x="1379361" y="2100782"/>
            <a:ext cx="237494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i="1" dirty="0" err="1"/>
              <a:t>Each</a:t>
            </a:r>
            <a:r>
              <a:rPr lang="fr-FR" sz="1600" i="1" dirty="0"/>
              <a:t> point= a </a:t>
            </a:r>
            <a:r>
              <a:rPr lang="fr-FR" sz="1600" i="1" dirty="0" err="1"/>
              <a:t>comparison</a:t>
            </a:r>
            <a:r>
              <a:rPr lang="fr-FR" sz="1600" i="1" dirty="0"/>
              <a:t> </a:t>
            </a:r>
          </a:p>
          <a:p>
            <a:r>
              <a:rPr lang="fr-FR" sz="1600" i="1" dirty="0"/>
              <a:t>of 2 </a:t>
            </a:r>
            <a:r>
              <a:rPr lang="fr-FR" sz="1600" i="1" dirty="0" err="1"/>
              <a:t>meta</a:t>
            </a:r>
            <a:r>
              <a:rPr lang="fr-FR" sz="1600" i="1" dirty="0"/>
              <a:t>-analyses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A4FE6A-9B33-5442-A482-862EE79C3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058" y="1637964"/>
            <a:ext cx="5372049" cy="451835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838CD74-8596-6C4A-A928-B4BF591BDBE3}"/>
              </a:ext>
            </a:extLst>
          </p:cNvPr>
          <p:cNvSpPr txBox="1"/>
          <p:nvPr/>
        </p:nvSpPr>
        <p:spPr>
          <a:xfrm>
            <a:off x="562352" y="1468687"/>
            <a:ext cx="5357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i="1" dirty="0"/>
              <a:t>100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A726D7B-F883-4F44-AAD2-80A4D5024F9D}"/>
              </a:ext>
            </a:extLst>
          </p:cNvPr>
          <p:cNvSpPr txBox="1"/>
          <p:nvPr/>
        </p:nvSpPr>
        <p:spPr>
          <a:xfrm>
            <a:off x="664332" y="3281628"/>
            <a:ext cx="3930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i="1" dirty="0"/>
              <a:t>50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1FAE34D-8960-184C-A9F5-DEB3FF61B4E4}"/>
              </a:ext>
            </a:extLst>
          </p:cNvPr>
          <p:cNvSpPr txBox="1"/>
          <p:nvPr/>
        </p:nvSpPr>
        <p:spPr>
          <a:xfrm>
            <a:off x="742104" y="5142783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i="1" dirty="0"/>
              <a:t>0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A186CD-F963-804B-AD40-3C7980798628}"/>
              </a:ext>
            </a:extLst>
          </p:cNvPr>
          <p:cNvSpPr txBox="1"/>
          <p:nvPr/>
        </p:nvSpPr>
        <p:spPr>
          <a:xfrm>
            <a:off x="2038616" y="5489539"/>
            <a:ext cx="7448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i="1" dirty="0"/>
              <a:t>2000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9CDE026-F9C1-4B41-B9C6-2E87C1FFDFE4}"/>
              </a:ext>
            </a:extLst>
          </p:cNvPr>
          <p:cNvSpPr txBox="1"/>
          <p:nvPr/>
        </p:nvSpPr>
        <p:spPr>
          <a:xfrm>
            <a:off x="5171565" y="5478407"/>
            <a:ext cx="7448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i="1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413445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1587062" y="0"/>
            <a:ext cx="1377906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0319" y="108638"/>
            <a:ext cx="11192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Crop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diversification : </a:t>
            </a:r>
            <a:r>
              <a:rPr lang="fr-FR" sz="2800" b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NUMEROUS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BENEFITS</a:t>
            </a:r>
            <a:endParaRPr lang="fr-FR" sz="2800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497957" y="1146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3DADA-10E1-5541-9CC1-48CC951B0441}"/>
              </a:ext>
            </a:extLst>
          </p:cNvPr>
          <p:cNvSpPr/>
          <p:nvPr/>
        </p:nvSpPr>
        <p:spPr>
          <a:xfrm>
            <a:off x="395410" y="627619"/>
            <a:ext cx="11027518" cy="603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OF CROP</a:t>
            </a:r>
          </a:p>
          <a:p>
            <a:r>
              <a:rPr lang="fr-FR" b="1" dirty="0"/>
              <a:t> DIVERSIFICATION</a:t>
            </a:r>
            <a:endParaRPr lang="fr-FR" sz="1400" i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0465A49-362D-FD47-BA3E-60D102F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" y="622288"/>
            <a:ext cx="668592" cy="595399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2595562C-9CC1-5541-A4AE-2AC2070759CB}"/>
              </a:ext>
            </a:extLst>
          </p:cNvPr>
          <p:cNvSpPr txBox="1"/>
          <p:nvPr/>
        </p:nvSpPr>
        <p:spPr>
          <a:xfrm>
            <a:off x="1119913" y="745982"/>
            <a:ext cx="586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ALL </a:t>
            </a:r>
            <a:r>
              <a:rPr lang="fr-FR" sz="2400" dirty="0"/>
              <a:t>diversification </a:t>
            </a:r>
            <a:r>
              <a:rPr lang="fr-FR" sz="2400" dirty="0" err="1"/>
              <a:t>strategies</a:t>
            </a:r>
            <a:r>
              <a:rPr lang="fr-FR" sz="2400" dirty="0"/>
              <a:t> </a:t>
            </a:r>
            <a:r>
              <a:rPr lang="fr-FR" sz="2400" dirty="0" err="1"/>
              <a:t>together</a:t>
            </a:r>
            <a:endParaRPr lang="fr-FR" i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6E268B-0D8B-4B43-B636-23C738244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5"/>
          <a:stretch/>
        </p:blipFill>
        <p:spPr>
          <a:xfrm>
            <a:off x="1497957" y="1474849"/>
            <a:ext cx="8393396" cy="521966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5B0E068-95B0-F84F-90E4-2F015830B084}"/>
              </a:ext>
            </a:extLst>
          </p:cNvPr>
          <p:cNvCxnSpPr/>
          <p:nvPr/>
        </p:nvCxnSpPr>
        <p:spPr>
          <a:xfrm flipV="1">
            <a:off x="10028420" y="1515541"/>
            <a:ext cx="0" cy="2440561"/>
          </a:xfrm>
          <a:prstGeom prst="straightConnector1">
            <a:avLst/>
          </a:prstGeom>
          <a:ln w="698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E43B1AB-A62B-D74B-975A-2C6BBA3D04C2}"/>
              </a:ext>
            </a:extLst>
          </p:cNvPr>
          <p:cNvSpPr txBox="1"/>
          <p:nvPr/>
        </p:nvSpPr>
        <p:spPr>
          <a:xfrm rot="16200000">
            <a:off x="9264904" y="2247471"/>
            <a:ext cx="2233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HIGHER</a:t>
            </a:r>
            <a:r>
              <a:rPr lang="fr-FR" sz="2000" b="1" dirty="0"/>
              <a:t>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10A2B77-F990-B140-99C5-80EC63B2D5B7}"/>
              </a:ext>
            </a:extLst>
          </p:cNvPr>
          <p:cNvCxnSpPr>
            <a:cxnSpLocks/>
          </p:cNvCxnSpPr>
          <p:nvPr/>
        </p:nvCxnSpPr>
        <p:spPr>
          <a:xfrm>
            <a:off x="10030919" y="3956102"/>
            <a:ext cx="0" cy="883222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D87F6D35-5CBC-FF4A-A8F6-2AFE243CA002}"/>
              </a:ext>
            </a:extLst>
          </p:cNvPr>
          <p:cNvSpPr txBox="1"/>
          <p:nvPr/>
        </p:nvSpPr>
        <p:spPr>
          <a:xfrm rot="16200000">
            <a:off x="9898692" y="4197658"/>
            <a:ext cx="970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LOWER </a:t>
            </a:r>
            <a:endParaRPr lang="fr-FR" sz="1600" i="1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481FBE-FEF8-EA41-9658-622D0F46D737}"/>
              </a:ext>
            </a:extLst>
          </p:cNvPr>
          <p:cNvSpPr/>
          <p:nvPr/>
        </p:nvSpPr>
        <p:spPr>
          <a:xfrm rot="16200000">
            <a:off x="9005235" y="3051225"/>
            <a:ext cx="3522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FOR MORE DIVERSIFIED SYSTEMS </a:t>
            </a:r>
            <a:endParaRPr lang="fr-FR" sz="1400" i="1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3301FE8-7E1B-8A4A-A3B6-60B017D4E209}"/>
              </a:ext>
            </a:extLst>
          </p:cNvPr>
          <p:cNvSpPr txBox="1"/>
          <p:nvPr/>
        </p:nvSpPr>
        <p:spPr>
          <a:xfrm rot="16200000">
            <a:off x="1769084" y="5372257"/>
            <a:ext cx="1271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Profitability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7537257-5126-2642-B631-5ACCC090E4E7}"/>
              </a:ext>
            </a:extLst>
          </p:cNvPr>
          <p:cNvSpPr txBox="1"/>
          <p:nvPr/>
        </p:nvSpPr>
        <p:spPr>
          <a:xfrm rot="16200000">
            <a:off x="2278591" y="5617590"/>
            <a:ext cx="17799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Productrs</a:t>
            </a:r>
            <a:r>
              <a:rPr lang="fr-FR" dirty="0"/>
              <a:t>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7D9765-643B-844D-9F97-C69C77237B52}"/>
              </a:ext>
            </a:extLst>
          </p:cNvPr>
          <p:cNvSpPr txBox="1"/>
          <p:nvPr/>
        </p:nvSpPr>
        <p:spPr>
          <a:xfrm rot="16200000">
            <a:off x="3326123" y="5344813"/>
            <a:ext cx="1216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Production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EFB6A2A-109F-1C41-807D-04934D8E41DA}"/>
              </a:ext>
            </a:extLst>
          </p:cNvPr>
          <p:cNvSpPr txBox="1"/>
          <p:nvPr/>
        </p:nvSpPr>
        <p:spPr>
          <a:xfrm rot="16200000">
            <a:off x="4017610" y="5442659"/>
            <a:ext cx="14121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Input use </a:t>
            </a:r>
            <a:r>
              <a:rPr lang="fr-FR" dirty="0" err="1"/>
              <a:t>eff</a:t>
            </a:r>
            <a:r>
              <a:rPr lang="fr-FR" dirty="0"/>
              <a:t>.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7A1E89F-6BCC-7C48-9CD1-AD9947C4B4E0}"/>
              </a:ext>
            </a:extLst>
          </p:cNvPr>
          <p:cNvSpPr txBox="1"/>
          <p:nvPr/>
        </p:nvSpPr>
        <p:spPr>
          <a:xfrm rot="16200000">
            <a:off x="4861967" y="5344812"/>
            <a:ext cx="12121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Soil</a:t>
            </a:r>
            <a:r>
              <a:rPr lang="fr-FR" dirty="0"/>
              <a:t> </a:t>
            </a:r>
            <a:r>
              <a:rPr lang="fr-FR" dirty="0" err="1"/>
              <a:t>quality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F165AAA-8A9B-7540-AE3D-16CBD518F3A0}"/>
              </a:ext>
            </a:extLst>
          </p:cNvPr>
          <p:cNvSpPr txBox="1"/>
          <p:nvPr/>
        </p:nvSpPr>
        <p:spPr>
          <a:xfrm rot="16200000">
            <a:off x="5489951" y="5442658"/>
            <a:ext cx="14449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Biodiv</a:t>
            </a:r>
            <a:r>
              <a:rPr lang="fr-FR" dirty="0"/>
              <a:t>. Assoc.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DAFEED9-3C3E-B14F-BF04-B7E7E7E49AA2}"/>
              </a:ext>
            </a:extLst>
          </p:cNvPr>
          <p:cNvSpPr txBox="1"/>
          <p:nvPr/>
        </p:nvSpPr>
        <p:spPr>
          <a:xfrm rot="16200000">
            <a:off x="6145852" y="5574296"/>
            <a:ext cx="17082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Water </a:t>
            </a:r>
            <a:r>
              <a:rPr lang="fr-FR" dirty="0" err="1"/>
              <a:t>efficiency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B60C239-F4EB-3240-992C-027C74A98539}"/>
              </a:ext>
            </a:extLst>
          </p:cNvPr>
          <p:cNvSpPr txBox="1"/>
          <p:nvPr/>
        </p:nvSpPr>
        <p:spPr>
          <a:xfrm rot="16200000">
            <a:off x="7029620" y="5442850"/>
            <a:ext cx="1412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GHG </a:t>
            </a:r>
            <a:r>
              <a:rPr lang="fr-FR" dirty="0" err="1">
                <a:solidFill>
                  <a:srgbClr val="FF0000"/>
                </a:solidFill>
              </a:rPr>
              <a:t>emision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F8D8740-CDF9-C046-B9DA-CAC204121171}"/>
              </a:ext>
            </a:extLst>
          </p:cNvPr>
          <p:cNvSpPr txBox="1"/>
          <p:nvPr/>
        </p:nvSpPr>
        <p:spPr>
          <a:xfrm rot="16200000">
            <a:off x="7697040" y="5559773"/>
            <a:ext cx="16791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Pests</a:t>
            </a:r>
            <a:r>
              <a:rPr lang="fr-FR" dirty="0"/>
              <a:t> </a:t>
            </a:r>
            <a:r>
              <a:rPr lang="fr-FR" dirty="0" err="1"/>
              <a:t>regulation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0F59D60-E29A-764C-B0FB-7D3C51925789}"/>
              </a:ext>
            </a:extLst>
          </p:cNvPr>
          <p:cNvSpPr txBox="1"/>
          <p:nvPr/>
        </p:nvSpPr>
        <p:spPr>
          <a:xfrm rot="16200000">
            <a:off x="8570226" y="5463784"/>
            <a:ext cx="14544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Water </a:t>
            </a:r>
            <a:r>
              <a:rPr lang="fr-FR" dirty="0" err="1"/>
              <a:t>quality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18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8B948-BBA1-2049-B458-B86E34E5236F}"/>
              </a:ext>
            </a:extLst>
          </p:cNvPr>
          <p:cNvSpPr/>
          <p:nvPr/>
        </p:nvSpPr>
        <p:spPr>
          <a:xfrm>
            <a:off x="-218662" y="0"/>
            <a:ext cx="1241066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54FC2C1-9450-C449-B068-1445C0E9C879}"/>
              </a:ext>
            </a:extLst>
          </p:cNvPr>
          <p:cNvSpPr/>
          <p:nvPr/>
        </p:nvSpPr>
        <p:spPr>
          <a:xfrm>
            <a:off x="106018" y="699014"/>
            <a:ext cx="12085982" cy="609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at</a:t>
            </a:r>
            <a:endParaRPr lang="fr-FR" sz="1400" i="1" dirty="0"/>
          </a:p>
        </p:txBody>
      </p:sp>
      <p:sp>
        <p:nvSpPr>
          <p:cNvPr id="8" name="Rectangle 7"/>
          <p:cNvSpPr/>
          <p:nvPr/>
        </p:nvSpPr>
        <p:spPr>
          <a:xfrm>
            <a:off x="230319" y="108638"/>
            <a:ext cx="11192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Crop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 diversification : </a:t>
            </a:r>
            <a:r>
              <a:rPr lang="fr-FR" sz="2800" b="1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NUMEROUS </a:t>
            </a:r>
            <a:r>
              <a:rPr lang="fr-FR" sz="2800" dirty="0">
                <a:latin typeface="Georgia" panose="02040502050405020303" pitchFamily="18" charset="0"/>
                <a:ea typeface="Century Gothic" charset="0"/>
                <a:cs typeface="Al Bayan Plain" pitchFamily="2" charset="-78"/>
              </a:rPr>
              <a:t>BENEFITS</a:t>
            </a:r>
            <a:endParaRPr lang="fr-FR" sz="2800" dirty="0">
              <a:latin typeface="Georgia" panose="02040502050405020303" pitchFamily="18" charset="0"/>
              <a:cs typeface="Al Bayan Plain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FCB3DA5-0C9E-AB48-826C-0C3C69F1D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" t="13780" r="18902" b="3684"/>
          <a:stretch/>
        </p:blipFill>
        <p:spPr>
          <a:xfrm>
            <a:off x="1245197" y="861616"/>
            <a:ext cx="5503334" cy="566030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F9F2314-FFCB-0C41-A247-B45C0AD3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41" y="847940"/>
            <a:ext cx="668592" cy="59539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E07E0EB-ACDE-2D4C-B66D-C1E83F01A316}"/>
              </a:ext>
            </a:extLst>
          </p:cNvPr>
          <p:cNvCxnSpPr>
            <a:cxnSpLocks/>
          </p:cNvCxnSpPr>
          <p:nvPr/>
        </p:nvCxnSpPr>
        <p:spPr>
          <a:xfrm>
            <a:off x="9069594" y="5045621"/>
            <a:ext cx="278054" cy="0"/>
          </a:xfrm>
          <a:prstGeom prst="line">
            <a:avLst/>
          </a:prstGeom>
          <a:ln w="25400">
            <a:solidFill>
              <a:srgbClr val="02A1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8F87013B-18A0-0248-991A-0AB25C4CE485}"/>
              </a:ext>
            </a:extLst>
          </p:cNvPr>
          <p:cNvSpPr/>
          <p:nvPr/>
        </p:nvSpPr>
        <p:spPr>
          <a:xfrm>
            <a:off x="9160111" y="4986957"/>
            <a:ext cx="108781" cy="105557"/>
          </a:xfrm>
          <a:prstGeom prst="ellipse">
            <a:avLst/>
          </a:prstGeom>
          <a:solidFill>
            <a:srgbClr val="01A1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8126A87-64EC-F545-BB46-E84EF6A66891}"/>
              </a:ext>
            </a:extLst>
          </p:cNvPr>
          <p:cNvCxnSpPr>
            <a:cxnSpLocks/>
          </p:cNvCxnSpPr>
          <p:nvPr/>
        </p:nvCxnSpPr>
        <p:spPr>
          <a:xfrm>
            <a:off x="9070441" y="5276455"/>
            <a:ext cx="278054" cy="0"/>
          </a:xfrm>
          <a:prstGeom prst="line">
            <a:avLst/>
          </a:prstGeom>
          <a:ln w="25400">
            <a:solidFill>
              <a:srgbClr val="EA5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7D561C30-4F09-2C43-BDE1-3C1E789E9AA6}"/>
              </a:ext>
            </a:extLst>
          </p:cNvPr>
          <p:cNvSpPr/>
          <p:nvPr/>
        </p:nvSpPr>
        <p:spPr>
          <a:xfrm>
            <a:off x="9160958" y="5217791"/>
            <a:ext cx="108781" cy="105557"/>
          </a:xfrm>
          <a:prstGeom prst="ellipse">
            <a:avLst/>
          </a:prstGeom>
          <a:solidFill>
            <a:srgbClr val="EB55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868E72CB-B696-E943-90AE-D4B40DDD2F13}"/>
              </a:ext>
            </a:extLst>
          </p:cNvPr>
          <p:cNvCxnSpPr>
            <a:cxnSpLocks/>
          </p:cNvCxnSpPr>
          <p:nvPr/>
        </p:nvCxnSpPr>
        <p:spPr>
          <a:xfrm>
            <a:off x="9069594" y="5567184"/>
            <a:ext cx="278054" cy="0"/>
          </a:xfrm>
          <a:prstGeom prst="line">
            <a:avLst/>
          </a:prstGeom>
          <a:ln w="25400">
            <a:solidFill>
              <a:srgbClr val="766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0F057DA4-4378-5648-B61B-B55511CADBAE}"/>
              </a:ext>
            </a:extLst>
          </p:cNvPr>
          <p:cNvSpPr/>
          <p:nvPr/>
        </p:nvSpPr>
        <p:spPr>
          <a:xfrm>
            <a:off x="9160111" y="5508520"/>
            <a:ext cx="108781" cy="105557"/>
          </a:xfrm>
          <a:prstGeom prst="ellipse">
            <a:avLst/>
          </a:prstGeom>
          <a:solidFill>
            <a:srgbClr val="776D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97B365EC-1374-5043-BD1B-50711725757D}"/>
              </a:ext>
            </a:extLst>
          </p:cNvPr>
          <p:cNvCxnSpPr>
            <a:cxnSpLocks/>
          </p:cNvCxnSpPr>
          <p:nvPr/>
        </p:nvCxnSpPr>
        <p:spPr>
          <a:xfrm>
            <a:off x="9069594" y="5832061"/>
            <a:ext cx="278054" cy="0"/>
          </a:xfrm>
          <a:prstGeom prst="line">
            <a:avLst/>
          </a:prstGeom>
          <a:ln w="25400">
            <a:solidFill>
              <a:srgbClr val="FC0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lipse 66">
            <a:extLst>
              <a:ext uri="{FF2B5EF4-FFF2-40B4-BE49-F238E27FC236}">
                <a16:creationId xmlns:a16="http://schemas.microsoft.com/office/drawing/2014/main" id="{D1E76088-13A6-4E41-82B8-76EF3EA442AE}"/>
              </a:ext>
            </a:extLst>
          </p:cNvPr>
          <p:cNvSpPr/>
          <p:nvPr/>
        </p:nvSpPr>
        <p:spPr>
          <a:xfrm>
            <a:off x="9160111" y="5773397"/>
            <a:ext cx="108781" cy="105557"/>
          </a:xfrm>
          <a:prstGeom prst="ellipse">
            <a:avLst/>
          </a:prstGeom>
          <a:solidFill>
            <a:srgbClr val="FC038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04CD6DE7-E012-364A-B211-52C8E892D8B8}"/>
              </a:ext>
            </a:extLst>
          </p:cNvPr>
          <p:cNvCxnSpPr>
            <a:cxnSpLocks/>
          </p:cNvCxnSpPr>
          <p:nvPr/>
        </p:nvCxnSpPr>
        <p:spPr>
          <a:xfrm>
            <a:off x="9070441" y="6086853"/>
            <a:ext cx="278054" cy="0"/>
          </a:xfrm>
          <a:prstGeom prst="line">
            <a:avLst/>
          </a:prstGeom>
          <a:ln w="25400">
            <a:solidFill>
              <a:srgbClr val="51A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>
            <a:extLst>
              <a:ext uri="{FF2B5EF4-FFF2-40B4-BE49-F238E27FC236}">
                <a16:creationId xmlns:a16="http://schemas.microsoft.com/office/drawing/2014/main" id="{22A4F8F7-0AF2-A748-9A83-0E648A0CC342}"/>
              </a:ext>
            </a:extLst>
          </p:cNvPr>
          <p:cNvSpPr/>
          <p:nvPr/>
        </p:nvSpPr>
        <p:spPr>
          <a:xfrm>
            <a:off x="9160958" y="6028189"/>
            <a:ext cx="108781" cy="105557"/>
          </a:xfrm>
          <a:prstGeom prst="ellipse">
            <a:avLst/>
          </a:prstGeom>
          <a:solidFill>
            <a:srgbClr val="4DA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3F75A8C-6023-1847-8BBC-80961DB8C1EF}"/>
              </a:ext>
            </a:extLst>
          </p:cNvPr>
          <p:cNvCxnSpPr>
            <a:cxnSpLocks/>
          </p:cNvCxnSpPr>
          <p:nvPr/>
        </p:nvCxnSpPr>
        <p:spPr>
          <a:xfrm>
            <a:off x="9069594" y="6362453"/>
            <a:ext cx="278054" cy="0"/>
          </a:xfrm>
          <a:prstGeom prst="line">
            <a:avLst/>
          </a:prstGeom>
          <a:ln w="25400">
            <a:solidFill>
              <a:srgbClr val="EFA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76693779-88CF-4F45-AE25-CC5C4E21F302}"/>
              </a:ext>
            </a:extLst>
          </p:cNvPr>
          <p:cNvSpPr/>
          <p:nvPr/>
        </p:nvSpPr>
        <p:spPr>
          <a:xfrm>
            <a:off x="9160111" y="6303789"/>
            <a:ext cx="108781" cy="105557"/>
          </a:xfrm>
          <a:prstGeom prst="ellipse">
            <a:avLst/>
          </a:prstGeom>
          <a:solidFill>
            <a:srgbClr val="EFA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C290EDF-0DB5-6840-9E82-F2B4C84A9862}"/>
              </a:ext>
            </a:extLst>
          </p:cNvPr>
          <p:cNvSpPr txBox="1"/>
          <p:nvPr/>
        </p:nvSpPr>
        <p:spPr>
          <a:xfrm>
            <a:off x="9356716" y="4802291"/>
            <a:ext cx="18145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Agro-</a:t>
            </a:r>
            <a:r>
              <a:rPr lang="fr-FR" i="1" dirty="0" err="1"/>
              <a:t>forestry</a:t>
            </a:r>
            <a:endParaRPr lang="fr-FR" i="1" dirty="0"/>
          </a:p>
          <a:p>
            <a:r>
              <a:rPr lang="fr-FR" i="1" dirty="0"/>
              <a:t>Associated plants</a:t>
            </a:r>
          </a:p>
          <a:p>
            <a:r>
              <a:rPr lang="fr-FR" i="1" dirty="0" err="1"/>
              <a:t>Intercropping</a:t>
            </a:r>
            <a:endParaRPr lang="fr-FR" i="1" dirty="0"/>
          </a:p>
          <a:p>
            <a:r>
              <a:rPr lang="fr-FR" i="1" dirty="0" err="1"/>
              <a:t>Crop</a:t>
            </a:r>
            <a:r>
              <a:rPr lang="fr-FR" i="1" dirty="0"/>
              <a:t> mixture</a:t>
            </a:r>
          </a:p>
          <a:p>
            <a:r>
              <a:rPr lang="fr-FR" i="1" dirty="0" err="1"/>
              <a:t>Others</a:t>
            </a:r>
            <a:endParaRPr lang="fr-FR" i="1" dirty="0"/>
          </a:p>
          <a:p>
            <a:r>
              <a:rPr lang="fr-FR" i="1" dirty="0"/>
              <a:t>Rotation</a:t>
            </a:r>
          </a:p>
        </p:txBody>
      </p:sp>
      <p:sp>
        <p:nvSpPr>
          <p:cNvPr id="19" name="Trapèze 18">
            <a:extLst>
              <a:ext uri="{FF2B5EF4-FFF2-40B4-BE49-F238E27FC236}">
                <a16:creationId xmlns:a16="http://schemas.microsoft.com/office/drawing/2014/main" id="{6F5E9B8A-923F-8B4E-8D12-BDC9228B8F4E}"/>
              </a:ext>
            </a:extLst>
          </p:cNvPr>
          <p:cNvSpPr/>
          <p:nvPr/>
        </p:nvSpPr>
        <p:spPr>
          <a:xfrm rot="10800000">
            <a:off x="9431601" y="3348413"/>
            <a:ext cx="739589" cy="363071"/>
          </a:xfrm>
          <a:prstGeom prst="trapezoid">
            <a:avLst>
              <a:gd name="adj" fmla="val 14506"/>
            </a:avLst>
          </a:prstGeom>
          <a:solidFill>
            <a:srgbClr val="CCCD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91" name="Trapèze 90">
            <a:extLst>
              <a:ext uri="{FF2B5EF4-FFF2-40B4-BE49-F238E27FC236}">
                <a16:creationId xmlns:a16="http://schemas.microsoft.com/office/drawing/2014/main" id="{1C089307-2667-FB4A-9836-B5E12194E11B}"/>
              </a:ext>
            </a:extLst>
          </p:cNvPr>
          <p:cNvSpPr/>
          <p:nvPr/>
        </p:nvSpPr>
        <p:spPr>
          <a:xfrm rot="10800000">
            <a:off x="9486807" y="3704371"/>
            <a:ext cx="629179" cy="363071"/>
          </a:xfrm>
          <a:prstGeom prst="trapezoid">
            <a:avLst>
              <a:gd name="adj" fmla="val 14506"/>
            </a:avLst>
          </a:prstGeom>
          <a:solidFill>
            <a:srgbClr val="CCCD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8A86733-45C4-7942-9578-735A78D5F61C}"/>
              </a:ext>
            </a:extLst>
          </p:cNvPr>
          <p:cNvCxnSpPr>
            <a:cxnSpLocks/>
          </p:cNvCxnSpPr>
          <p:nvPr/>
        </p:nvCxnSpPr>
        <p:spPr>
          <a:xfrm flipH="1" flipV="1">
            <a:off x="9389879" y="3300790"/>
            <a:ext cx="153081" cy="86131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4F582FF6-5F0C-B64A-BED3-95AC6704F31C}"/>
              </a:ext>
            </a:extLst>
          </p:cNvPr>
          <p:cNvCxnSpPr>
            <a:cxnSpLocks/>
          </p:cNvCxnSpPr>
          <p:nvPr/>
        </p:nvCxnSpPr>
        <p:spPr>
          <a:xfrm flipV="1">
            <a:off x="10063598" y="3300790"/>
            <a:ext cx="149316" cy="86131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A271ACC5-A5AF-0E4E-B438-4CAF566CA9F4}"/>
              </a:ext>
            </a:extLst>
          </p:cNvPr>
          <p:cNvCxnSpPr/>
          <p:nvPr/>
        </p:nvCxnSpPr>
        <p:spPr>
          <a:xfrm>
            <a:off x="10115986" y="4067442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2CB8A295-BE08-1E44-81AF-4A6CC3112A31}"/>
              </a:ext>
            </a:extLst>
          </p:cNvPr>
          <p:cNvCxnSpPr/>
          <p:nvPr/>
        </p:nvCxnSpPr>
        <p:spPr>
          <a:xfrm>
            <a:off x="10171190" y="3711375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3BCF45F7-B573-D247-9286-18AB2083842E}"/>
              </a:ext>
            </a:extLst>
          </p:cNvPr>
          <p:cNvCxnSpPr/>
          <p:nvPr/>
        </p:nvCxnSpPr>
        <p:spPr>
          <a:xfrm>
            <a:off x="10250205" y="3358950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0D3BC05-431D-CE40-83F2-CA6590CED150}"/>
              </a:ext>
            </a:extLst>
          </p:cNvPr>
          <p:cNvSpPr txBox="1"/>
          <p:nvPr/>
        </p:nvSpPr>
        <p:spPr>
          <a:xfrm>
            <a:off x="10448021" y="3198860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 err="1"/>
              <a:t>Higher</a:t>
            </a:r>
            <a:r>
              <a:rPr lang="fr-FR" sz="1100" i="1" dirty="0"/>
              <a:t> CI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599DD213-1CFC-D946-B0DC-498662BE419C}"/>
              </a:ext>
            </a:extLst>
          </p:cNvPr>
          <p:cNvSpPr txBox="1"/>
          <p:nvPr/>
        </p:nvSpPr>
        <p:spPr>
          <a:xfrm>
            <a:off x="10347245" y="3567063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 err="1"/>
              <a:t>Mean</a:t>
            </a:r>
            <a:r>
              <a:rPr lang="fr-FR" sz="1100" i="1" dirty="0"/>
              <a:t> </a:t>
            </a:r>
            <a:r>
              <a:rPr lang="fr-FR" sz="1100" i="1" dirty="0" err="1"/>
              <a:t>effect</a:t>
            </a:r>
            <a:r>
              <a:rPr lang="fr-FR" sz="1100" i="1" dirty="0"/>
              <a:t>-size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9622E8C4-04CC-054B-B030-695805C9FECB}"/>
              </a:ext>
            </a:extLst>
          </p:cNvPr>
          <p:cNvSpPr txBox="1"/>
          <p:nvPr/>
        </p:nvSpPr>
        <p:spPr>
          <a:xfrm>
            <a:off x="10281018" y="3928772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i="1" dirty="0" err="1"/>
              <a:t>Lower</a:t>
            </a:r>
            <a:r>
              <a:rPr lang="fr-FR" sz="1100" i="1" dirty="0"/>
              <a:t> CI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94071-D1C8-BE48-8B01-D000057EC815}"/>
              </a:ext>
            </a:extLst>
          </p:cNvPr>
          <p:cNvSpPr/>
          <p:nvPr/>
        </p:nvSpPr>
        <p:spPr>
          <a:xfrm>
            <a:off x="8491250" y="2527286"/>
            <a:ext cx="324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/>
              <a:t>Diversification </a:t>
            </a:r>
            <a:r>
              <a:rPr lang="fr-FR" u="sng" dirty="0" err="1"/>
              <a:t>strategies</a:t>
            </a:r>
            <a:r>
              <a:rPr lang="fr-FR" u="sng" dirty="0"/>
              <a:t> :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2BD56F-ABF7-AE48-81B7-A68519A512FC}"/>
              </a:ext>
            </a:extLst>
          </p:cNvPr>
          <p:cNvSpPr/>
          <p:nvPr/>
        </p:nvSpPr>
        <p:spPr>
          <a:xfrm>
            <a:off x="8496557" y="2879042"/>
            <a:ext cx="324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All </a:t>
            </a:r>
            <a:r>
              <a:rPr lang="fr-FR" dirty="0" err="1"/>
              <a:t>together</a:t>
            </a:r>
            <a:r>
              <a:rPr lang="fr-FR" dirty="0"/>
              <a:t>: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A22B0BF-476C-714D-B7C0-BE6ADF075FC5}"/>
              </a:ext>
            </a:extLst>
          </p:cNvPr>
          <p:cNvSpPr/>
          <p:nvPr/>
        </p:nvSpPr>
        <p:spPr>
          <a:xfrm>
            <a:off x="8531006" y="4293303"/>
            <a:ext cx="324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Individually</a:t>
            </a:r>
            <a:r>
              <a:rPr lang="fr-FR" dirty="0"/>
              <a:t>: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7EB1246-CC5A-7D48-A364-CCFC0987FAAB}"/>
              </a:ext>
            </a:extLst>
          </p:cNvPr>
          <p:cNvSpPr/>
          <p:nvPr/>
        </p:nvSpPr>
        <p:spPr>
          <a:xfrm>
            <a:off x="4245734" y="847940"/>
            <a:ext cx="324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Water </a:t>
            </a:r>
            <a:r>
              <a:rPr lang="fr-FR" sz="1600" dirty="0" err="1"/>
              <a:t>quality</a:t>
            </a:r>
            <a:endParaRPr lang="fr-FR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23B7944-9F34-8348-A712-07F3A6729F42}"/>
              </a:ext>
            </a:extLst>
          </p:cNvPr>
          <p:cNvSpPr/>
          <p:nvPr/>
        </p:nvSpPr>
        <p:spPr>
          <a:xfrm>
            <a:off x="6473952" y="2118431"/>
            <a:ext cx="11093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Input use </a:t>
            </a:r>
          </a:p>
          <a:p>
            <a:r>
              <a:rPr lang="fr-FR" sz="1600" dirty="0" err="1"/>
              <a:t>efficiency</a:t>
            </a:r>
            <a:endParaRPr lang="fr-FR" sz="16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DC6A121-6416-C745-8D8B-78D3CDC5F4E2}"/>
              </a:ext>
            </a:extLst>
          </p:cNvPr>
          <p:cNvSpPr/>
          <p:nvPr/>
        </p:nvSpPr>
        <p:spPr>
          <a:xfrm>
            <a:off x="6680222" y="3834943"/>
            <a:ext cx="3249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/>
              <a:t>Pests</a:t>
            </a:r>
            <a:r>
              <a:rPr lang="fr-FR" sz="1600" dirty="0"/>
              <a:t> and </a:t>
            </a:r>
          </a:p>
          <a:p>
            <a:r>
              <a:rPr lang="fr-FR" sz="1600" dirty="0" err="1"/>
              <a:t>diseases</a:t>
            </a:r>
            <a:endParaRPr lang="fr-FR" sz="1600" dirty="0"/>
          </a:p>
          <a:p>
            <a:r>
              <a:rPr lang="fr-FR" sz="1600" dirty="0" err="1"/>
              <a:t>regulation</a:t>
            </a:r>
            <a:endParaRPr lang="fr-FR" sz="16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490177F-FC42-6C48-9FE7-4BCE1B258786}"/>
              </a:ext>
            </a:extLst>
          </p:cNvPr>
          <p:cNvSpPr/>
          <p:nvPr/>
        </p:nvSpPr>
        <p:spPr>
          <a:xfrm>
            <a:off x="5211308" y="5841302"/>
            <a:ext cx="324928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600" dirty="0" err="1"/>
              <a:t>Greenhouse</a:t>
            </a:r>
            <a:r>
              <a:rPr lang="fr-FR" sz="1600" dirty="0"/>
              <a:t> </a:t>
            </a:r>
            <a:r>
              <a:rPr lang="fr-FR" sz="1600" dirty="0" err="1"/>
              <a:t>gas</a:t>
            </a:r>
            <a:endParaRPr lang="fr-FR" sz="1600" dirty="0"/>
          </a:p>
          <a:p>
            <a:r>
              <a:rPr lang="fr-FR" sz="1600" dirty="0"/>
              <a:t> </a:t>
            </a:r>
            <a:r>
              <a:rPr lang="fr-FR" sz="1600" dirty="0" err="1"/>
              <a:t>emission</a:t>
            </a:r>
            <a:endParaRPr lang="fr-FR" sz="16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49DDB00-F7A3-1242-8F3B-1A32526B67E6}"/>
              </a:ext>
            </a:extLst>
          </p:cNvPr>
          <p:cNvSpPr/>
          <p:nvPr/>
        </p:nvSpPr>
        <p:spPr>
          <a:xfrm>
            <a:off x="3449289" y="6397720"/>
            <a:ext cx="324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/>
              <a:t>Biodiversity</a:t>
            </a:r>
            <a:endParaRPr lang="fr-FR" sz="16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28BD677-F6A9-C742-BEA8-85C346C2E4BB}"/>
              </a:ext>
            </a:extLst>
          </p:cNvPr>
          <p:cNvSpPr/>
          <p:nvPr/>
        </p:nvSpPr>
        <p:spPr>
          <a:xfrm>
            <a:off x="1681626" y="5856720"/>
            <a:ext cx="3249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Water use</a:t>
            </a:r>
          </a:p>
          <a:p>
            <a:r>
              <a:rPr lang="fr-FR" sz="1600" dirty="0" err="1"/>
              <a:t>efficiency</a:t>
            </a:r>
            <a:endParaRPr lang="fr-FR" sz="16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A1B8411-E24A-1F49-AF75-757571784025}"/>
              </a:ext>
            </a:extLst>
          </p:cNvPr>
          <p:cNvSpPr/>
          <p:nvPr/>
        </p:nvSpPr>
        <p:spPr>
          <a:xfrm>
            <a:off x="413472" y="3832897"/>
            <a:ext cx="3249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Product</a:t>
            </a:r>
          </a:p>
          <a:p>
            <a:r>
              <a:rPr lang="fr-FR" sz="1600" dirty="0" err="1"/>
              <a:t>quality</a:t>
            </a:r>
            <a:endParaRPr lang="fr-FR" sz="16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167ADFC-3BA0-654C-9EA4-B917C44762B7}"/>
              </a:ext>
            </a:extLst>
          </p:cNvPr>
          <p:cNvSpPr/>
          <p:nvPr/>
        </p:nvSpPr>
        <p:spPr>
          <a:xfrm>
            <a:off x="856069" y="1823011"/>
            <a:ext cx="324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/>
              <a:t>Soil</a:t>
            </a:r>
            <a:r>
              <a:rPr lang="fr-FR" sz="1600" dirty="0"/>
              <a:t> </a:t>
            </a:r>
            <a:r>
              <a:rPr lang="fr-FR" sz="1600" dirty="0" err="1"/>
              <a:t>Quality</a:t>
            </a:r>
            <a:endParaRPr lang="fr-FR" sz="16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0E12B55-642E-7D42-91C3-72C1D80593E1}"/>
              </a:ext>
            </a:extLst>
          </p:cNvPr>
          <p:cNvSpPr/>
          <p:nvPr/>
        </p:nvSpPr>
        <p:spPr>
          <a:xfrm>
            <a:off x="2223966" y="884545"/>
            <a:ext cx="324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Production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EB9C243-CEC0-654C-A8C1-7CDCE02062F9}"/>
              </a:ext>
            </a:extLst>
          </p:cNvPr>
          <p:cNvSpPr/>
          <p:nvPr/>
        </p:nvSpPr>
        <p:spPr>
          <a:xfrm>
            <a:off x="4006389" y="2815215"/>
            <a:ext cx="266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/>
              <a:t>0</a:t>
            </a:r>
          </a:p>
        </p:txBody>
      </p:sp>
      <p:cxnSp>
        <p:nvCxnSpPr>
          <p:cNvPr id="122" name="Connecteur droit 121">
            <a:extLst>
              <a:ext uri="{FF2B5EF4-FFF2-40B4-BE49-F238E27FC236}">
                <a16:creationId xmlns:a16="http://schemas.microsoft.com/office/drawing/2014/main" id="{E58F41F7-478F-534A-AFFF-8221C02DD683}"/>
              </a:ext>
            </a:extLst>
          </p:cNvPr>
          <p:cNvCxnSpPr/>
          <p:nvPr/>
        </p:nvCxnSpPr>
        <p:spPr>
          <a:xfrm>
            <a:off x="3881613" y="1823011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53C4BAFA-4ECF-924D-B5D9-BCBEEF083760}"/>
              </a:ext>
            </a:extLst>
          </p:cNvPr>
          <p:cNvCxnSpPr/>
          <p:nvPr/>
        </p:nvCxnSpPr>
        <p:spPr>
          <a:xfrm>
            <a:off x="3970067" y="3064428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7AD77A5-BE4C-F444-93CE-9B97A6FE85B7}"/>
              </a:ext>
            </a:extLst>
          </p:cNvPr>
          <p:cNvSpPr/>
          <p:nvPr/>
        </p:nvSpPr>
        <p:spPr>
          <a:xfrm>
            <a:off x="3802357" y="1558635"/>
            <a:ext cx="266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/>
              <a:t>1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9FEE5BF-339C-644B-BBA4-CA5D09D5AB51}"/>
              </a:ext>
            </a:extLst>
          </p:cNvPr>
          <p:cNvCxnSpPr>
            <a:cxnSpLocks/>
          </p:cNvCxnSpPr>
          <p:nvPr/>
        </p:nvCxnSpPr>
        <p:spPr>
          <a:xfrm flipV="1">
            <a:off x="4031500" y="3078105"/>
            <a:ext cx="0" cy="613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3B35791D-B361-E248-BBF8-E786B38F84A5}"/>
              </a:ext>
            </a:extLst>
          </p:cNvPr>
          <p:cNvCxnSpPr>
            <a:cxnSpLocks/>
          </p:cNvCxnSpPr>
          <p:nvPr/>
        </p:nvCxnSpPr>
        <p:spPr>
          <a:xfrm flipV="1">
            <a:off x="4031500" y="1223099"/>
            <a:ext cx="0" cy="1841329"/>
          </a:xfrm>
          <a:prstGeom prst="line">
            <a:avLst/>
          </a:prstGeom>
          <a:ln w="28575">
            <a:solidFill>
              <a:srgbClr val="01A1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DCA66C0-45C7-2A43-BCF0-AF0E8AF71865}"/>
              </a:ext>
            </a:extLst>
          </p:cNvPr>
          <p:cNvSpPr/>
          <p:nvPr/>
        </p:nvSpPr>
        <p:spPr>
          <a:xfrm>
            <a:off x="8456604" y="784088"/>
            <a:ext cx="3249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/>
              <a:t>Value of the </a:t>
            </a:r>
            <a:r>
              <a:rPr lang="fr-FR" u="sng" dirty="0" err="1"/>
              <a:t>outcome</a:t>
            </a:r>
            <a:r>
              <a:rPr lang="fr-FR" u="sng" dirty="0"/>
              <a:t>:</a:t>
            </a:r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9A48FF6F-246D-D842-823B-E361D2A672E1}"/>
              </a:ext>
            </a:extLst>
          </p:cNvPr>
          <p:cNvCxnSpPr>
            <a:cxnSpLocks/>
          </p:cNvCxnSpPr>
          <p:nvPr/>
        </p:nvCxnSpPr>
        <p:spPr>
          <a:xfrm flipV="1">
            <a:off x="8486368" y="1724165"/>
            <a:ext cx="0" cy="297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>
            <a:extLst>
              <a:ext uri="{FF2B5EF4-FFF2-40B4-BE49-F238E27FC236}">
                <a16:creationId xmlns:a16="http://schemas.microsoft.com/office/drawing/2014/main" id="{807D28F7-A639-C14A-8FC2-092F7EB8F1F3}"/>
              </a:ext>
            </a:extLst>
          </p:cNvPr>
          <p:cNvCxnSpPr>
            <a:cxnSpLocks/>
          </p:cNvCxnSpPr>
          <p:nvPr/>
        </p:nvCxnSpPr>
        <p:spPr>
          <a:xfrm flipV="1">
            <a:off x="8486368" y="1175633"/>
            <a:ext cx="0" cy="548532"/>
          </a:xfrm>
          <a:prstGeom prst="line">
            <a:avLst/>
          </a:prstGeom>
          <a:ln w="28575">
            <a:solidFill>
              <a:srgbClr val="01A1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9F23D8-92D0-E94A-BF41-1D0F5EF7671A}"/>
              </a:ext>
            </a:extLst>
          </p:cNvPr>
          <p:cNvSpPr/>
          <p:nvPr/>
        </p:nvSpPr>
        <p:spPr>
          <a:xfrm>
            <a:off x="8500607" y="1478285"/>
            <a:ext cx="266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/>
              <a:t>0</a:t>
            </a:r>
          </a:p>
        </p:txBody>
      </p:sp>
      <p:cxnSp>
        <p:nvCxnSpPr>
          <p:cNvPr id="134" name="Connecteur droit 133">
            <a:extLst>
              <a:ext uri="{FF2B5EF4-FFF2-40B4-BE49-F238E27FC236}">
                <a16:creationId xmlns:a16="http://schemas.microsoft.com/office/drawing/2014/main" id="{059E5A97-6D5F-924B-85A5-1AF2B04DCB87}"/>
              </a:ext>
            </a:extLst>
          </p:cNvPr>
          <p:cNvCxnSpPr/>
          <p:nvPr/>
        </p:nvCxnSpPr>
        <p:spPr>
          <a:xfrm>
            <a:off x="8464285" y="1727498"/>
            <a:ext cx="197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B86968-2176-1544-9F59-3FD63C680361}"/>
              </a:ext>
            </a:extLst>
          </p:cNvPr>
          <p:cNvSpPr/>
          <p:nvPr/>
        </p:nvSpPr>
        <p:spPr>
          <a:xfrm>
            <a:off x="4158789" y="2967615"/>
            <a:ext cx="2666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600" b="1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F832466-1149-CE43-BED3-F572031C91CD}"/>
              </a:ext>
            </a:extLst>
          </p:cNvPr>
          <p:cNvSpPr/>
          <p:nvPr/>
        </p:nvSpPr>
        <p:spPr>
          <a:xfrm>
            <a:off x="8523458" y="1748157"/>
            <a:ext cx="14908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 err="1"/>
              <a:t>Lower</a:t>
            </a:r>
            <a:endParaRPr lang="fr-FR" sz="1200" i="1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4F6F1E0-9BBF-414B-8B82-BB5D2DFA52C9}"/>
              </a:ext>
            </a:extLst>
          </p:cNvPr>
          <p:cNvSpPr/>
          <p:nvPr/>
        </p:nvSpPr>
        <p:spPr>
          <a:xfrm>
            <a:off x="8664782" y="1509965"/>
            <a:ext cx="14908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 err="1"/>
              <a:t>Equal</a:t>
            </a:r>
            <a:endParaRPr lang="fr-FR" sz="1200" i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F168C66-4CB3-F24A-BA2B-D3F51033255E}"/>
              </a:ext>
            </a:extLst>
          </p:cNvPr>
          <p:cNvSpPr/>
          <p:nvPr/>
        </p:nvSpPr>
        <p:spPr>
          <a:xfrm>
            <a:off x="8534427" y="1267352"/>
            <a:ext cx="14908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 err="1"/>
              <a:t>Higher</a:t>
            </a:r>
            <a:endParaRPr lang="fr-FR" sz="1200" i="1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8ACA1AB-1480-534D-B763-7C9B5EB50F70}"/>
              </a:ext>
            </a:extLst>
          </p:cNvPr>
          <p:cNvSpPr/>
          <p:nvPr/>
        </p:nvSpPr>
        <p:spPr>
          <a:xfrm>
            <a:off x="9288626" y="1308469"/>
            <a:ext cx="211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In the </a:t>
            </a:r>
            <a:r>
              <a:rPr lang="fr-FR" sz="1200" i="1" dirty="0" err="1"/>
              <a:t>diversified</a:t>
            </a:r>
            <a:r>
              <a:rPr lang="fr-FR" sz="1200" i="1" dirty="0"/>
              <a:t> system </a:t>
            </a:r>
            <a:r>
              <a:rPr lang="fr-FR" sz="1200" i="1" dirty="0" err="1"/>
              <a:t>compared</a:t>
            </a:r>
            <a:r>
              <a:rPr lang="fr-FR" sz="1200" i="1" dirty="0"/>
              <a:t> to the </a:t>
            </a:r>
            <a:r>
              <a:rPr lang="fr-FR" sz="1200" i="1" dirty="0" err="1"/>
              <a:t>less</a:t>
            </a:r>
            <a:r>
              <a:rPr lang="fr-FR" sz="1200" i="1" dirty="0"/>
              <a:t> </a:t>
            </a:r>
            <a:r>
              <a:rPr lang="fr-FR" sz="1200" i="1" dirty="0" err="1"/>
              <a:t>diversified</a:t>
            </a:r>
            <a:r>
              <a:rPr lang="fr-FR" sz="1200" i="1" dirty="0"/>
              <a:t> one</a:t>
            </a:r>
          </a:p>
        </p:txBody>
      </p:sp>
      <p:sp>
        <p:nvSpPr>
          <p:cNvPr id="142" name="Accolade fermante 141">
            <a:extLst>
              <a:ext uri="{FF2B5EF4-FFF2-40B4-BE49-F238E27FC236}">
                <a16:creationId xmlns:a16="http://schemas.microsoft.com/office/drawing/2014/main" id="{572D634E-FE58-7245-AF37-DF5EC1F2ABB3}"/>
              </a:ext>
            </a:extLst>
          </p:cNvPr>
          <p:cNvSpPr/>
          <p:nvPr/>
        </p:nvSpPr>
        <p:spPr>
          <a:xfrm>
            <a:off x="9160111" y="1267352"/>
            <a:ext cx="136605" cy="7249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EDFC840-8885-254E-BB3B-5187646F9B68}"/>
              </a:ext>
            </a:extLst>
          </p:cNvPr>
          <p:cNvSpPr/>
          <p:nvPr/>
        </p:nvSpPr>
        <p:spPr>
          <a:xfrm>
            <a:off x="3425733" y="3619189"/>
            <a:ext cx="210178" cy="364982"/>
          </a:xfrm>
          <a:custGeom>
            <a:avLst/>
            <a:gdLst>
              <a:gd name="connsiteX0" fmla="*/ 0 w 422449"/>
              <a:gd name="connsiteY0" fmla="*/ 0 h 361717"/>
              <a:gd name="connsiteX1" fmla="*/ 422449 w 422449"/>
              <a:gd name="connsiteY1" fmla="*/ 0 h 361717"/>
              <a:gd name="connsiteX2" fmla="*/ 422449 w 422449"/>
              <a:gd name="connsiteY2" fmla="*/ 361717 h 361717"/>
              <a:gd name="connsiteX3" fmla="*/ 0 w 422449"/>
              <a:gd name="connsiteY3" fmla="*/ 361717 h 361717"/>
              <a:gd name="connsiteX4" fmla="*/ 0 w 422449"/>
              <a:gd name="connsiteY4" fmla="*/ 0 h 361717"/>
              <a:gd name="connsiteX0" fmla="*/ 0 w 471435"/>
              <a:gd name="connsiteY0" fmla="*/ 6532 h 361717"/>
              <a:gd name="connsiteX1" fmla="*/ 471435 w 471435"/>
              <a:gd name="connsiteY1" fmla="*/ 0 h 361717"/>
              <a:gd name="connsiteX2" fmla="*/ 471435 w 471435"/>
              <a:gd name="connsiteY2" fmla="*/ 361717 h 361717"/>
              <a:gd name="connsiteX3" fmla="*/ 48986 w 471435"/>
              <a:gd name="connsiteY3" fmla="*/ 361717 h 361717"/>
              <a:gd name="connsiteX4" fmla="*/ 0 w 471435"/>
              <a:gd name="connsiteY4" fmla="*/ 6532 h 361717"/>
              <a:gd name="connsiteX0" fmla="*/ 0 w 471435"/>
              <a:gd name="connsiteY0" fmla="*/ 6532 h 361717"/>
              <a:gd name="connsiteX1" fmla="*/ 471435 w 471435"/>
              <a:gd name="connsiteY1" fmla="*/ 0 h 361717"/>
              <a:gd name="connsiteX2" fmla="*/ 471435 w 471435"/>
              <a:gd name="connsiteY2" fmla="*/ 361717 h 361717"/>
              <a:gd name="connsiteX3" fmla="*/ 48986 w 471435"/>
              <a:gd name="connsiteY3" fmla="*/ 361717 h 361717"/>
              <a:gd name="connsiteX4" fmla="*/ 0 w 471435"/>
              <a:gd name="connsiteY4" fmla="*/ 6532 h 361717"/>
              <a:gd name="connsiteX0" fmla="*/ 0 w 471435"/>
              <a:gd name="connsiteY0" fmla="*/ 6532 h 371514"/>
              <a:gd name="connsiteX1" fmla="*/ 471435 w 471435"/>
              <a:gd name="connsiteY1" fmla="*/ 0 h 371514"/>
              <a:gd name="connsiteX2" fmla="*/ 471435 w 471435"/>
              <a:gd name="connsiteY2" fmla="*/ 361717 h 371514"/>
              <a:gd name="connsiteX3" fmla="*/ 65315 w 471435"/>
              <a:gd name="connsiteY3" fmla="*/ 371514 h 371514"/>
              <a:gd name="connsiteX4" fmla="*/ 0 w 471435"/>
              <a:gd name="connsiteY4" fmla="*/ 6532 h 371514"/>
              <a:gd name="connsiteX0" fmla="*/ 0 w 471435"/>
              <a:gd name="connsiteY0" fmla="*/ 6532 h 371514"/>
              <a:gd name="connsiteX1" fmla="*/ 471435 w 471435"/>
              <a:gd name="connsiteY1" fmla="*/ 0 h 371514"/>
              <a:gd name="connsiteX2" fmla="*/ 210178 w 471435"/>
              <a:gd name="connsiteY2" fmla="*/ 306200 h 371514"/>
              <a:gd name="connsiteX3" fmla="*/ 65315 w 471435"/>
              <a:gd name="connsiteY3" fmla="*/ 371514 h 371514"/>
              <a:gd name="connsiteX4" fmla="*/ 0 w 471435"/>
              <a:gd name="connsiteY4" fmla="*/ 6532 h 371514"/>
              <a:gd name="connsiteX0" fmla="*/ 0 w 210178"/>
              <a:gd name="connsiteY0" fmla="*/ 0 h 364982"/>
              <a:gd name="connsiteX1" fmla="*/ 144863 w 210178"/>
              <a:gd name="connsiteY1" fmla="*/ 26125 h 364982"/>
              <a:gd name="connsiteX2" fmla="*/ 210178 w 210178"/>
              <a:gd name="connsiteY2" fmla="*/ 299668 h 364982"/>
              <a:gd name="connsiteX3" fmla="*/ 65315 w 210178"/>
              <a:gd name="connsiteY3" fmla="*/ 364982 h 364982"/>
              <a:gd name="connsiteX4" fmla="*/ 0 w 210178"/>
              <a:gd name="connsiteY4" fmla="*/ 0 h 36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178" h="364982">
                <a:moveTo>
                  <a:pt x="0" y="0"/>
                </a:moveTo>
                <a:lnTo>
                  <a:pt x="144863" y="26125"/>
                </a:lnTo>
                <a:lnTo>
                  <a:pt x="210178" y="299668"/>
                </a:lnTo>
                <a:lnTo>
                  <a:pt x="65315" y="364982"/>
                </a:lnTo>
                <a:cubicBezTo>
                  <a:pt x="48986" y="246587"/>
                  <a:pt x="6532" y="193507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09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962" y="1417563"/>
            <a:ext cx="10618838" cy="2683284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Quality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and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results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of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meta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-analyses on </a:t>
            </a:r>
            <a:r>
              <a:rPr lang="fr-FR" sz="4800" b="1" spc="-30" dirty="0" err="1">
                <a:solidFill>
                  <a:srgbClr val="000000"/>
                </a:solidFill>
                <a:latin typeface="Trebuchet MS"/>
                <a:cs typeface="Trebuchet MS"/>
              </a:rPr>
              <a:t>crop</a:t>
            </a:r>
            <a:r>
              <a:rPr lang="fr-FR" sz="4800" b="1" spc="-30" dirty="0">
                <a:solidFill>
                  <a:srgbClr val="000000"/>
                </a:solidFill>
                <a:latin typeface="Trebuchet MS"/>
                <a:cs typeface="Trebuchet MS"/>
              </a:rPr>
              <a:t> diversification</a:t>
            </a:r>
            <a:r>
              <a:rPr lang="fr-FR" sz="4800" b="1" spc="-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 txBox="1">
            <a:spLocks/>
          </p:cNvSpPr>
          <p:nvPr/>
        </p:nvSpPr>
        <p:spPr>
          <a:xfrm>
            <a:off x="0" y="3993680"/>
            <a:ext cx="12192000" cy="23081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Damien </a:t>
            </a:r>
            <a:r>
              <a:rPr lang="fr-FR" sz="2800" dirty="0" err="1"/>
              <a:t>Beillouin</a:t>
            </a:r>
            <a:r>
              <a:rPr lang="fr-FR" sz="2800" dirty="0"/>
              <a:t>, Tamara Ben-Ari, David </a:t>
            </a:r>
            <a:r>
              <a:rPr lang="fr-FR" sz="2800" dirty="0" err="1"/>
              <a:t>Makowski</a:t>
            </a:r>
            <a:endParaRPr lang="en-US" sz="23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0BFDF-69CD-404D-A0CD-736B996C4998}" type="slidenum">
              <a:rPr lang="fr-FR" smtClean="0"/>
              <a:t>8</a:t>
            </a:fld>
            <a:endParaRPr lang="fr-FR" dirty="0"/>
          </a:p>
        </p:txBody>
      </p:sp>
      <p:pic>
        <p:nvPicPr>
          <p:cNvPr id="5" name="Image 4" descr="Logotype-INRA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" y="52463"/>
            <a:ext cx="2820691" cy="1431933"/>
          </a:xfrm>
          <a:prstGeom prst="rect">
            <a:avLst/>
          </a:prstGeom>
        </p:spPr>
      </p:pic>
      <p:sp>
        <p:nvSpPr>
          <p:cNvPr id="7" name="AutoShape 2" descr="https://www.diverimpacts.net/fileadmin/diverimpacts/images/page/logo/logo.sv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www.diverimpacts.net/fileadmin/diverimpacts/images/page/logo/logo.sv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mage result for diverimpact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08" y="64576"/>
            <a:ext cx="4204854" cy="1401618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754B4A4C-9D46-44CF-8104-6611409E5EE3}"/>
              </a:ext>
            </a:extLst>
          </p:cNvPr>
          <p:cNvSpPr txBox="1">
            <a:spLocks/>
          </p:cNvSpPr>
          <p:nvPr/>
        </p:nvSpPr>
        <p:spPr>
          <a:xfrm>
            <a:off x="609600" y="1844075"/>
            <a:ext cx="10618838" cy="26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2000" spc="-30" dirty="0" err="1">
                <a:solidFill>
                  <a:srgbClr val="000000"/>
                </a:solidFill>
                <a:latin typeface="Trebuchet MS"/>
                <a:cs typeface="Trebuchet MS"/>
              </a:rPr>
              <a:t>DiverImpact</a:t>
            </a:r>
            <a:r>
              <a:rPr lang="fr-FR" sz="2000" spc="-3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fr-FR" sz="2000" spc="-30" dirty="0" err="1">
                <a:solidFill>
                  <a:srgbClr val="000000"/>
                </a:solidFill>
                <a:latin typeface="Trebuchet MS"/>
                <a:cs typeface="Trebuchet MS"/>
              </a:rPr>
              <a:t>task</a:t>
            </a:r>
            <a:r>
              <a:rPr lang="fr-FR" sz="2000" spc="-30" dirty="0">
                <a:solidFill>
                  <a:srgbClr val="000000"/>
                </a:solidFill>
                <a:latin typeface="Trebuchet MS"/>
                <a:cs typeface="Trebuchet MS"/>
              </a:rPr>
              <a:t> 1.3</a:t>
            </a:r>
            <a:endParaRPr lang="fr-FR" sz="2000" spc="-5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24656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49846</TotalTime>
  <Words>374</Words>
  <Application>Microsoft Macintosh PowerPoint</Application>
  <PresentationFormat>Grand écran</PresentationFormat>
  <Paragraphs>124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6" baseType="lpstr">
      <vt:lpstr>Al Bayan Plain</vt:lpstr>
      <vt:lpstr>Arial</vt:lpstr>
      <vt:lpstr>Calibri</vt:lpstr>
      <vt:lpstr>Calibri Light</vt:lpstr>
      <vt:lpstr>Century Gothic</vt:lpstr>
      <vt:lpstr>Georgia</vt:lpstr>
      <vt:lpstr>Trebuchet MS</vt:lpstr>
      <vt:lpstr>Thème Office</vt:lpstr>
      <vt:lpstr>Quality and results of meta-analyses on crop diversification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Quality and results of meta-analyses on crop diversification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Qualité et résultat des méta-analyses sur la diversification des cultures </dc:title>
  <dc:creator>Utilisateur de Microsoft Office</dc:creator>
  <cp:lastModifiedBy>Damien BEILLOUIN</cp:lastModifiedBy>
  <cp:revision>106</cp:revision>
  <cp:lastPrinted>2019-03-11T13:24:51Z</cp:lastPrinted>
  <dcterms:created xsi:type="dcterms:W3CDTF">2019-03-07T13:34:42Z</dcterms:created>
  <dcterms:modified xsi:type="dcterms:W3CDTF">2020-07-08T17:24:45Z</dcterms:modified>
</cp:coreProperties>
</file>